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handoutMasterIdLst>
    <p:handoutMasterId r:id="rId57"/>
  </p:handoutMasterIdLst>
  <p:sldIdLst>
    <p:sldId id="257" r:id="rId5"/>
    <p:sldId id="357" r:id="rId6"/>
    <p:sldId id="262" r:id="rId7"/>
    <p:sldId id="364" r:id="rId8"/>
    <p:sldId id="370" r:id="rId9"/>
    <p:sldId id="366" r:id="rId10"/>
    <p:sldId id="260" r:id="rId11"/>
    <p:sldId id="274" r:id="rId12"/>
    <p:sldId id="333" r:id="rId13"/>
    <p:sldId id="334" r:id="rId14"/>
    <p:sldId id="351" r:id="rId15"/>
    <p:sldId id="327" r:id="rId16"/>
    <p:sldId id="332" r:id="rId17"/>
    <p:sldId id="335" r:id="rId18"/>
    <p:sldId id="352" r:id="rId19"/>
    <p:sldId id="328" r:id="rId20"/>
    <p:sldId id="331" r:id="rId21"/>
    <p:sldId id="278" r:id="rId22"/>
    <p:sldId id="283" r:id="rId23"/>
    <p:sldId id="284" r:id="rId24"/>
    <p:sldId id="367" r:id="rId25"/>
    <p:sldId id="313" r:id="rId26"/>
    <p:sldId id="314" r:id="rId27"/>
    <p:sldId id="315" r:id="rId28"/>
    <p:sldId id="316" r:id="rId29"/>
    <p:sldId id="371" r:id="rId30"/>
    <p:sldId id="317" r:id="rId31"/>
    <p:sldId id="372" r:id="rId32"/>
    <p:sldId id="373" r:id="rId33"/>
    <p:sldId id="318" r:id="rId34"/>
    <p:sldId id="319" r:id="rId35"/>
    <p:sldId id="320" r:id="rId36"/>
    <p:sldId id="321" r:id="rId37"/>
    <p:sldId id="322" r:id="rId38"/>
    <p:sldId id="374" r:id="rId39"/>
    <p:sldId id="349" r:id="rId40"/>
    <p:sldId id="323" r:id="rId41"/>
    <p:sldId id="324" r:id="rId42"/>
    <p:sldId id="298" r:id="rId43"/>
    <p:sldId id="326" r:id="rId44"/>
    <p:sldId id="369" r:id="rId45"/>
    <p:sldId id="329" r:id="rId46"/>
    <p:sldId id="368" r:id="rId47"/>
    <p:sldId id="279" r:id="rId48"/>
    <p:sldId id="353" r:id="rId49"/>
    <p:sldId id="342" r:id="rId50"/>
    <p:sldId id="345" r:id="rId51"/>
    <p:sldId id="280" r:id="rId52"/>
    <p:sldId id="330" r:id="rId53"/>
    <p:sldId id="281" r:id="rId54"/>
    <p:sldId id="355" r:id="rId5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C2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AEFF7"/>
          </a:solidFill>
        </a:fill>
      </a:tcStyle>
    </a:wholeTbl>
    <a:band1H>
      <a:tcStyle>
        <a:tcBdr/>
        <a:fill>
          <a:solidFill>
            <a:srgbClr val="D2DEEF"/>
          </a:solidFill>
        </a:fill>
      </a:tcStyle>
    </a:band1H>
    <a:band2H>
      <a:tcStyle>
        <a:tcBdr/>
      </a:tcStyle>
    </a:band2H>
    <a:band1V>
      <a:tcStyle>
        <a:tcBdr/>
        <a:fill>
          <a:solidFill>
            <a:srgbClr val="D2DEEF"/>
          </a:solidFill>
        </a:fill>
      </a:tcStyle>
    </a:band1V>
    <a:band2V>
      <a:tcStyle>
        <a:tcBdr/>
      </a:tcStyle>
    </a:band2V>
    <a:lastCol>
      <a:tcTxStyle b="on">
        <a:font>
          <a:latin typeface="+mn-lt"/>
          <a:ea typeface="+mn-ea"/>
          <a:cs typeface="+mn-cs"/>
        </a:font>
        <a:srgbClr val="FFFFFF"/>
      </a:tcTxStyle>
      <a:tcStyle>
        <a:tcBdr/>
        <a:fill>
          <a:solidFill>
            <a:srgbClr val="5B9BD5"/>
          </a:solidFill>
        </a:fill>
      </a:tcStyle>
    </a:lastCol>
    <a:firstCol>
      <a:tcTxStyle b="on">
        <a:font>
          <a:latin typeface="+mn-lt"/>
          <a:ea typeface="+mn-ea"/>
          <a:cs typeface="+mn-cs"/>
        </a:font>
        <a:srgbClr val="FFFFFF"/>
      </a:tcTxStyle>
      <a:tcStyle>
        <a:tcBdr/>
        <a:fill>
          <a:solidFill>
            <a:srgbClr val="5B9BD5"/>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5B9BD5"/>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5B9BD5"/>
          </a:solidFill>
        </a:fill>
      </a:tcStyle>
    </a:firstRow>
  </a:tblStyle>
  <a:tblStyle styleId="{2D5ABB26-0587-4C30-8999-92F81FD0307C}" styleName="">
    <a:wholeTbl>
      <a:tcTxStyle>
        <a:font>
          <a:latin typeface="+mn-lt"/>
          <a:ea typeface="+mn-ea"/>
          <a:cs typeface="+mn-cs"/>
        </a:font>
        <a:srgbClr val="000000"/>
      </a:tcTxStyle>
      <a:tcStyle>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18"/>
    <p:restoredTop sz="75485"/>
  </p:normalViewPr>
  <p:slideViewPr>
    <p:cSldViewPr snapToGrid="0">
      <p:cViewPr varScale="1">
        <p:scale>
          <a:sx n="115" d="100"/>
          <a:sy n="115" d="100"/>
        </p:scale>
        <p:origin x="2448" y="192"/>
      </p:cViewPr>
      <p:guideLst/>
    </p:cSldViewPr>
  </p:slideViewPr>
  <p:outlineViewPr>
    <p:cViewPr>
      <p:scale>
        <a:sx n="33" d="100"/>
        <a:sy n="33" d="100"/>
      </p:scale>
      <p:origin x="0" y="-65376"/>
    </p:cViewPr>
  </p:outlineViewPr>
  <p:notesTextViewPr>
    <p:cViewPr>
      <p:scale>
        <a:sx n="1" d="1"/>
        <a:sy n="1" d="1"/>
      </p:scale>
      <p:origin x="0" y="0"/>
    </p:cViewPr>
  </p:notesTextViewPr>
  <p:notesViewPr>
    <p:cSldViewPr snapToGrid="0">
      <p:cViewPr varScale="1">
        <p:scale>
          <a:sx n="115" d="100"/>
          <a:sy n="115" d="100"/>
        </p:scale>
        <p:origin x="5168"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03FAAA-971C-A979-3338-FEE8D3DF42E5}"/>
              </a:ext>
            </a:extLst>
          </p:cNvPr>
          <p:cNvSpPr txBox="1">
            <a:spLocks noGrp="1"/>
          </p:cNvSpPr>
          <p:nvPr>
            <p:ph type="hdr" sz="quarter"/>
          </p:nvPr>
        </p:nvSpPr>
        <p:spPr>
          <a:xfrm>
            <a:off x="0" y="0"/>
            <a:ext cx="3037837" cy="466435"/>
          </a:xfrm>
          <a:prstGeom prst="rect">
            <a:avLst/>
          </a:prstGeom>
          <a:noFill/>
          <a:ln>
            <a:noFill/>
          </a:ln>
        </p:spPr>
        <p:txBody>
          <a:bodyPr vert="horz" wrap="square" lIns="93168" tIns="46579" rIns="93168" bIns="46579"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9419C719-A581-28A3-6961-6D542060D492}"/>
              </a:ext>
            </a:extLst>
          </p:cNvPr>
          <p:cNvSpPr txBox="1">
            <a:spLocks noGrp="1"/>
          </p:cNvSpPr>
          <p:nvPr>
            <p:ph type="dt" sz="quarter" idx="1"/>
          </p:nvPr>
        </p:nvSpPr>
        <p:spPr>
          <a:xfrm>
            <a:off x="3970937" y="0"/>
            <a:ext cx="3037837" cy="466435"/>
          </a:xfrm>
          <a:prstGeom prst="rect">
            <a:avLst/>
          </a:prstGeom>
          <a:noFill/>
          <a:ln>
            <a:noFill/>
          </a:ln>
        </p:spPr>
        <p:txBody>
          <a:bodyPr vert="horz" wrap="square" lIns="93168" tIns="46579" rIns="93168" bIns="46579"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12D1BD-FB9B-4893-82A2-89E56055024F}"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3/31/26</a:t>
            </a:fld>
            <a:endParaRPr lang="en-US"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9F980BA6-7571-3597-B9D3-77842DE8D017}"/>
              </a:ext>
            </a:extLst>
          </p:cNvPr>
          <p:cNvSpPr txBox="1">
            <a:spLocks noGrp="1"/>
          </p:cNvSpPr>
          <p:nvPr>
            <p:ph type="ftr" sz="quarter" idx="2"/>
          </p:nvPr>
        </p:nvSpPr>
        <p:spPr>
          <a:xfrm>
            <a:off x="0" y="8829967"/>
            <a:ext cx="3037837" cy="466435"/>
          </a:xfrm>
          <a:prstGeom prst="rect">
            <a:avLst/>
          </a:prstGeom>
          <a:noFill/>
          <a:ln>
            <a:noFill/>
          </a:ln>
        </p:spPr>
        <p:txBody>
          <a:bodyPr vert="horz" wrap="square" lIns="93168" tIns="46579" rIns="93168" bIns="46579"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F7F9D0ED-5178-F377-A18B-296A34921BAB}"/>
              </a:ext>
            </a:extLst>
          </p:cNvPr>
          <p:cNvSpPr txBox="1">
            <a:spLocks noGrp="1"/>
          </p:cNvSpPr>
          <p:nvPr>
            <p:ph type="sldNum" sz="quarter" idx="3"/>
          </p:nvPr>
        </p:nvSpPr>
        <p:spPr>
          <a:xfrm>
            <a:off x="3970937" y="8829967"/>
            <a:ext cx="3037837" cy="466435"/>
          </a:xfrm>
          <a:prstGeom prst="rect">
            <a:avLst/>
          </a:prstGeom>
          <a:noFill/>
          <a:ln>
            <a:noFill/>
          </a:ln>
        </p:spPr>
        <p:txBody>
          <a:bodyPr vert="horz" wrap="square" lIns="93168" tIns="46579" rIns="93168" bIns="46579"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093E804-2BDA-4D0D-AE91-6EB5541885F2}" type="slidenum">
              <a:t>‹#›</a:t>
            </a:fld>
            <a:endParaRPr lang="en-US"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4228622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620028-D3C8-92CC-42BF-5CB70A7B219B}"/>
              </a:ext>
            </a:extLst>
          </p:cNvPr>
          <p:cNvSpPr txBox="1">
            <a:spLocks noGrp="1"/>
          </p:cNvSpPr>
          <p:nvPr>
            <p:ph type="hdr" sz="quarter"/>
          </p:nvPr>
        </p:nvSpPr>
        <p:spPr>
          <a:xfrm>
            <a:off x="0" y="0"/>
            <a:ext cx="3037837" cy="466435"/>
          </a:xfrm>
          <a:prstGeom prst="rect">
            <a:avLst/>
          </a:prstGeom>
          <a:noFill/>
          <a:ln>
            <a:noFill/>
          </a:ln>
        </p:spPr>
        <p:txBody>
          <a:bodyPr vert="horz" wrap="square" lIns="93168" tIns="46579" rIns="93168" bIns="46579"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4B22B0F4-4B22-D35B-AB49-D418BBD4133B}"/>
              </a:ext>
            </a:extLst>
          </p:cNvPr>
          <p:cNvSpPr txBox="1">
            <a:spLocks noGrp="1"/>
          </p:cNvSpPr>
          <p:nvPr>
            <p:ph type="dt" idx="1"/>
          </p:nvPr>
        </p:nvSpPr>
        <p:spPr>
          <a:xfrm>
            <a:off x="3970937" y="0"/>
            <a:ext cx="3037837" cy="466435"/>
          </a:xfrm>
          <a:prstGeom prst="rect">
            <a:avLst/>
          </a:prstGeom>
          <a:noFill/>
          <a:ln>
            <a:noFill/>
          </a:ln>
        </p:spPr>
        <p:txBody>
          <a:bodyPr vert="horz" wrap="square" lIns="93168" tIns="46579" rIns="93168" bIns="46579"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F2F90F0A-C99D-48C1-95A2-D9FA923E7BFE}" type="datetime1">
              <a:rPr lang="en-US"/>
              <a:pPr lvl="0"/>
              <a:t>3/31/26</a:t>
            </a:fld>
            <a:endParaRPr lang="en-US"/>
          </a:p>
        </p:txBody>
      </p:sp>
      <p:sp>
        <p:nvSpPr>
          <p:cNvPr id="4" name="Slide Image Placeholder 3">
            <a:extLst>
              <a:ext uri="{FF2B5EF4-FFF2-40B4-BE49-F238E27FC236}">
                <a16:creationId xmlns:a16="http://schemas.microsoft.com/office/drawing/2014/main" id="{51EE34B3-0842-CDF4-BC00-C32C6EF35B07}"/>
              </a:ext>
            </a:extLst>
          </p:cNvPr>
          <p:cNvSpPr>
            <a:spLocks noGrp="1" noRot="1" noChangeAspect="1"/>
          </p:cNvSpPr>
          <p:nvPr>
            <p:ph type="sldImg" idx="2"/>
          </p:nvPr>
        </p:nvSpPr>
        <p:spPr>
          <a:xfrm>
            <a:off x="717547" y="1162046"/>
            <a:ext cx="5575297" cy="3136904"/>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F338B4CA-E0A1-C4C5-C66E-705DA8C30D99}"/>
              </a:ext>
            </a:extLst>
          </p:cNvPr>
          <p:cNvSpPr txBox="1">
            <a:spLocks noGrp="1"/>
          </p:cNvSpPr>
          <p:nvPr>
            <p:ph type="body" sz="quarter" idx="3"/>
          </p:nvPr>
        </p:nvSpPr>
        <p:spPr>
          <a:xfrm>
            <a:off x="701043" y="4473894"/>
            <a:ext cx="5608316" cy="3660462"/>
          </a:xfrm>
          <a:prstGeom prst="rect">
            <a:avLst/>
          </a:prstGeom>
          <a:noFill/>
          <a:ln>
            <a:noFill/>
          </a:ln>
        </p:spPr>
        <p:txBody>
          <a:bodyPr vert="horz" wrap="square" lIns="93168" tIns="46579" rIns="93168" bIns="46579"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BE5D3EE4-129D-C4DB-C340-F94AD426CE48}"/>
              </a:ext>
            </a:extLst>
          </p:cNvPr>
          <p:cNvSpPr txBox="1">
            <a:spLocks noGrp="1"/>
          </p:cNvSpPr>
          <p:nvPr>
            <p:ph type="ftr" sz="quarter" idx="4"/>
          </p:nvPr>
        </p:nvSpPr>
        <p:spPr>
          <a:xfrm>
            <a:off x="0" y="8829967"/>
            <a:ext cx="3037837" cy="466435"/>
          </a:xfrm>
          <a:prstGeom prst="rect">
            <a:avLst/>
          </a:prstGeom>
          <a:noFill/>
          <a:ln>
            <a:noFill/>
          </a:ln>
        </p:spPr>
        <p:txBody>
          <a:bodyPr vert="horz" wrap="square" lIns="93168" tIns="46579" rIns="93168" bIns="46579"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CC0B0D95-5404-CB1A-C9B8-F398C685F7AB}"/>
              </a:ext>
            </a:extLst>
          </p:cNvPr>
          <p:cNvSpPr txBox="1">
            <a:spLocks noGrp="1"/>
          </p:cNvSpPr>
          <p:nvPr>
            <p:ph type="sldNum" sz="quarter" idx="5"/>
          </p:nvPr>
        </p:nvSpPr>
        <p:spPr>
          <a:xfrm>
            <a:off x="3970937" y="8829967"/>
            <a:ext cx="3037837" cy="466435"/>
          </a:xfrm>
          <a:prstGeom prst="rect">
            <a:avLst/>
          </a:prstGeom>
          <a:noFill/>
          <a:ln>
            <a:noFill/>
          </a:ln>
        </p:spPr>
        <p:txBody>
          <a:bodyPr vert="horz" wrap="square" lIns="93168" tIns="46579" rIns="93168" bIns="46579"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E257075D-4673-4D88-89D0-A5806D82A1C1}" type="slidenum">
              <a:t>‹#›</a:t>
            </a:fld>
            <a:endParaRPr lang="en-US"/>
          </a:p>
        </p:txBody>
      </p:sp>
    </p:spTree>
    <p:extLst>
      <p:ext uri="{BB962C8B-B14F-4D97-AF65-F5344CB8AC3E}">
        <p14:creationId xmlns:p14="http://schemas.microsoft.com/office/powerpoint/2010/main" val="200457682"/>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D1F3B-414D-456A-F015-E35CC155A82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93CF8C2B-A868-3577-525B-A1AF92EAF6F2}"/>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A293BCCC-3399-F585-7C1A-56B928022200}"/>
              </a:ext>
            </a:extLst>
          </p:cNvPr>
          <p:cNvSpPr txBox="1">
            <a:spLocks noGrp="1"/>
          </p:cNvSpPr>
          <p:nvPr>
            <p:ph type="sldNum" sz="quarter" idx="8"/>
          </p:nvPr>
        </p:nvSpPr>
        <p:spPr/>
        <p:txBody>
          <a:bodyPr/>
          <a:lstStyle/>
          <a:p>
            <a:pPr lvl="0"/>
            <a:fld id="{9207D875-7E9F-4EA9-80FF-88F86FA7D797}" type="slidenum">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7EE37-D178-2648-90F3-369D478FC21D}"/>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120A3631-223D-752D-4E46-720722A2C4B4}"/>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43951C22-5B3D-5F11-3BAD-181A05653417}"/>
              </a:ext>
            </a:extLst>
          </p:cNvPr>
          <p:cNvSpPr txBox="1">
            <a:spLocks noGrp="1"/>
          </p:cNvSpPr>
          <p:nvPr>
            <p:ph type="sldNum" sz="quarter" idx="8"/>
          </p:nvPr>
        </p:nvSpPr>
        <p:spPr/>
        <p:txBody>
          <a:bodyPr/>
          <a:lstStyle/>
          <a:p>
            <a:pPr lvl="0"/>
            <a:fld id="{A41D4BE2-45FC-4D6D-BFC6-D0B0063C2AE9}" type="slidenum">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F2C6D-1D6B-6C81-768A-60AFD9ECCB2D}"/>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9733DEBF-3ADC-7088-6EA7-903CBBCA48F6}"/>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3F156C78-041B-B520-7B24-27FB503DBE5E}"/>
              </a:ext>
            </a:extLst>
          </p:cNvPr>
          <p:cNvSpPr txBox="1">
            <a:spLocks noGrp="1"/>
          </p:cNvSpPr>
          <p:nvPr>
            <p:ph type="sldNum" sz="quarter" idx="8"/>
          </p:nvPr>
        </p:nvSpPr>
        <p:spPr/>
        <p:txBody>
          <a:bodyPr/>
          <a:lstStyle/>
          <a:p>
            <a:pPr lvl="0"/>
            <a:fld id="{6E1C9218-E6BA-46B3-97C5-E51EE48119D1}" type="slidenum">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8593AC-E2E3-89B6-23F0-59E164CFDF5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59A03DA-ED4B-4E19-5455-BF314BE18905}"/>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210578F8-A4C9-3FAA-9EEE-8D3826CA8186}"/>
              </a:ext>
            </a:extLst>
          </p:cNvPr>
          <p:cNvSpPr txBox="1">
            <a:spLocks noGrp="1"/>
          </p:cNvSpPr>
          <p:nvPr>
            <p:ph type="sldNum" sz="quarter" idx="8"/>
          </p:nvPr>
        </p:nvSpPr>
        <p:spPr/>
        <p:txBody>
          <a:bodyPr/>
          <a:lstStyle/>
          <a:p>
            <a:pPr lvl="0"/>
            <a:fld id="{EB31D0B5-93C8-4739-B4B1-B381EE91666E}" type="slidenum">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EA721-BB07-85F2-99F7-FAFE008135EC}"/>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12B064DB-9156-BE1C-6943-3EBDD894AFD7}"/>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AD9B40FE-029D-4B4C-EFE7-C06FD47E41FB}"/>
              </a:ext>
            </a:extLst>
          </p:cNvPr>
          <p:cNvSpPr txBox="1">
            <a:spLocks noGrp="1"/>
          </p:cNvSpPr>
          <p:nvPr>
            <p:ph type="sldNum" sz="quarter" idx="8"/>
          </p:nvPr>
        </p:nvSpPr>
        <p:spPr/>
        <p:txBody>
          <a:bodyPr/>
          <a:lstStyle/>
          <a:p>
            <a:pPr lvl="0"/>
            <a:fld id="{0F44FE6B-377C-4555-B0F0-B77220061F6C}" type="slidenum">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F5FCA7-CFA8-0463-B837-78E957DA684C}"/>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D5F06C09-1E7A-9F69-BD43-37AFB0EE9B39}"/>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FF33009-FA44-844C-12FC-CB29B5380650}"/>
              </a:ext>
            </a:extLst>
          </p:cNvPr>
          <p:cNvSpPr txBox="1">
            <a:spLocks noGrp="1"/>
          </p:cNvSpPr>
          <p:nvPr>
            <p:ph type="sldNum" sz="quarter" idx="8"/>
          </p:nvPr>
        </p:nvSpPr>
        <p:spPr/>
        <p:txBody>
          <a:bodyPr/>
          <a:lstStyle/>
          <a:p>
            <a:pPr lvl="0"/>
            <a:fld id="{48195522-0C11-404B-936A-F31F3FC9EB62}" type="slidenum">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B11C5-9BF2-D873-D12A-1F87EF8BEC0A}"/>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F4839BAA-575E-CAED-C667-96C3A5ACB719}"/>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AD77A6B2-EE4A-C03D-DE6C-ADC08EA050CC}"/>
              </a:ext>
            </a:extLst>
          </p:cNvPr>
          <p:cNvSpPr txBox="1">
            <a:spLocks noGrp="1"/>
          </p:cNvSpPr>
          <p:nvPr>
            <p:ph type="sldNum" sz="quarter" idx="8"/>
          </p:nvPr>
        </p:nvSpPr>
        <p:spPr/>
        <p:txBody>
          <a:bodyPr/>
          <a:lstStyle/>
          <a:p>
            <a:pPr lvl="0"/>
            <a:fld id="{3462A468-5726-4E7F-BC35-D420C3D212DD}" type="slidenum">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B9FFA6-81F8-E984-8B3B-48D14C5E4A3B}"/>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F7FEE47D-8B8D-5B09-FB28-A17B66B0ADC2}"/>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45E79313-4E50-C8D6-AA5D-F6643B509A85}"/>
              </a:ext>
            </a:extLst>
          </p:cNvPr>
          <p:cNvSpPr txBox="1">
            <a:spLocks noGrp="1"/>
          </p:cNvSpPr>
          <p:nvPr>
            <p:ph type="sldNum" sz="quarter" idx="8"/>
          </p:nvPr>
        </p:nvSpPr>
        <p:spPr/>
        <p:txBody>
          <a:bodyPr/>
          <a:lstStyle/>
          <a:p>
            <a:pPr lvl="0"/>
            <a:fld id="{DC6E9724-E66F-44ED-A2CB-CA47D715B54B}" type="slidenum">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64A835-96C3-0092-2D39-DDEC012ACB91}"/>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1E7A28C2-65F5-DD57-ECEE-602DD3C0C552}"/>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55FEB4F-5974-3F06-5FEE-EE4092338ADD}"/>
              </a:ext>
            </a:extLst>
          </p:cNvPr>
          <p:cNvSpPr txBox="1">
            <a:spLocks noGrp="1"/>
          </p:cNvSpPr>
          <p:nvPr>
            <p:ph type="sldNum" sz="quarter" idx="8"/>
          </p:nvPr>
        </p:nvSpPr>
        <p:spPr/>
        <p:txBody>
          <a:bodyPr/>
          <a:lstStyle/>
          <a:p>
            <a:pPr lvl="0"/>
            <a:fld id="{5BC745EE-8F63-48C0-A7DB-915C09879B14}" type="slidenum">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F14628-4262-D5CD-F277-44F69D57248B}"/>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7FF8B188-B5D3-53EA-2B0B-2222AF634774}"/>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2C071F63-3DEB-6B43-86A9-2F1E69E9AB99}"/>
              </a:ext>
            </a:extLst>
          </p:cNvPr>
          <p:cNvSpPr txBox="1">
            <a:spLocks noGrp="1"/>
          </p:cNvSpPr>
          <p:nvPr>
            <p:ph type="sldNum" sz="quarter" idx="8"/>
          </p:nvPr>
        </p:nvSpPr>
        <p:spPr/>
        <p:txBody>
          <a:bodyPr/>
          <a:lstStyle/>
          <a:p>
            <a:pPr lvl="0"/>
            <a:fld id="{7AA49454-DE77-4601-96A4-997B3B7FF248}" type="slidenum">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54960-BD37-42B8-84A2-9D10BEF634D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A0BCAF36-7056-BB80-B80C-214260B23FFA}"/>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1A58DC5C-5C50-E5CB-8F75-85948C832AB9}"/>
              </a:ext>
            </a:extLst>
          </p:cNvPr>
          <p:cNvSpPr txBox="1">
            <a:spLocks noGrp="1"/>
          </p:cNvSpPr>
          <p:nvPr>
            <p:ph type="sldNum" sz="quarter" idx="8"/>
          </p:nvPr>
        </p:nvSpPr>
        <p:spPr/>
        <p:txBody>
          <a:bodyPr/>
          <a:lstStyle/>
          <a:p>
            <a:pPr lvl="0"/>
            <a:fld id="{000445C6-2CE8-4494-AA27-14DE337332A4}" type="slidenum">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E257075D-4673-4D88-89D0-A5806D82A1C1}" type="slidenum">
              <a:rPr lang="en-US" smtClean="0"/>
              <a:t>2</a:t>
            </a:fld>
            <a:endParaRPr lang="en-US"/>
          </a:p>
        </p:txBody>
      </p:sp>
    </p:spTree>
    <p:extLst>
      <p:ext uri="{BB962C8B-B14F-4D97-AF65-F5344CB8AC3E}">
        <p14:creationId xmlns:p14="http://schemas.microsoft.com/office/powerpoint/2010/main" val="2198436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016DEC-B0D4-F344-7AD8-02C66CE26E79}"/>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77432F17-1151-96DA-36E2-14AEFD7257F0}"/>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E63F4BF1-BE87-D207-B728-1D5A3A448D72}"/>
              </a:ext>
            </a:extLst>
          </p:cNvPr>
          <p:cNvSpPr txBox="1">
            <a:spLocks noGrp="1"/>
          </p:cNvSpPr>
          <p:nvPr>
            <p:ph type="sldNum" sz="quarter" idx="8"/>
          </p:nvPr>
        </p:nvSpPr>
        <p:spPr/>
        <p:txBody>
          <a:bodyPr/>
          <a:lstStyle/>
          <a:p>
            <a:pPr lvl="0"/>
            <a:fld id="{A57972BA-3B2B-4BF7-B5C8-49EEB003DF12}" type="slidenum">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E257075D-4673-4D88-89D0-A5806D82A1C1}" type="slidenum">
              <a:rPr lang="en-US" smtClean="0"/>
              <a:t>21</a:t>
            </a:fld>
            <a:endParaRPr lang="en-US"/>
          </a:p>
        </p:txBody>
      </p:sp>
    </p:spTree>
    <p:extLst>
      <p:ext uri="{BB962C8B-B14F-4D97-AF65-F5344CB8AC3E}">
        <p14:creationId xmlns:p14="http://schemas.microsoft.com/office/powerpoint/2010/main" val="73602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143ABF-78F9-8D7E-984E-D6613028BD90}"/>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D8604A98-FB8B-BF2A-50E1-BE6CB1006796}"/>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D4D141FD-DF8E-3079-8649-0C4ECC930AE3}"/>
              </a:ext>
            </a:extLst>
          </p:cNvPr>
          <p:cNvSpPr txBox="1">
            <a:spLocks noGrp="1"/>
          </p:cNvSpPr>
          <p:nvPr>
            <p:ph type="sldNum" sz="quarter" idx="8"/>
          </p:nvPr>
        </p:nvSpPr>
        <p:spPr/>
        <p:txBody>
          <a:bodyPr/>
          <a:lstStyle/>
          <a:p>
            <a:pPr lvl="0"/>
            <a:fld id="{60AC82D9-6E26-4392-856D-F5F58DE043A3}" type="slidenum">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D7A849-F249-CF03-80EB-DF404AE873DA}"/>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64B0F245-4002-6110-27C1-E177F5A12651}"/>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4C28D1E2-EED9-3663-E4A7-2839C43940C3}"/>
              </a:ext>
            </a:extLst>
          </p:cNvPr>
          <p:cNvSpPr txBox="1">
            <a:spLocks noGrp="1"/>
          </p:cNvSpPr>
          <p:nvPr>
            <p:ph type="sldNum" sz="quarter" idx="8"/>
          </p:nvPr>
        </p:nvSpPr>
        <p:spPr/>
        <p:txBody>
          <a:bodyPr/>
          <a:lstStyle/>
          <a:p>
            <a:pPr lvl="0"/>
            <a:fld id="{76F9B1A8-E9F9-4846-9A1E-F6B71E44F380}" type="slidenum">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E610C-77FD-AAD4-8013-B6868B3BD124}"/>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79503712-D846-9B4E-EE25-46FF09E5F5C4}"/>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37762FFF-124C-BFDF-2C80-0BEC67B562E0}"/>
              </a:ext>
            </a:extLst>
          </p:cNvPr>
          <p:cNvSpPr txBox="1">
            <a:spLocks noGrp="1"/>
          </p:cNvSpPr>
          <p:nvPr>
            <p:ph type="sldNum" sz="quarter" idx="8"/>
          </p:nvPr>
        </p:nvSpPr>
        <p:spPr/>
        <p:txBody>
          <a:bodyPr/>
          <a:lstStyle/>
          <a:p>
            <a:pPr lvl="0"/>
            <a:fld id="{B472B33A-8AEF-4A56-9337-9805692F9626}" type="slidenum">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D3F119-0DAF-A2B4-7A5C-EA8A5A145A57}"/>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0229B2E-4E81-7E9A-A1D2-C8C89FC86715}"/>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17EB1E7E-8657-934F-10A3-D8EBEC91CD60}"/>
              </a:ext>
            </a:extLst>
          </p:cNvPr>
          <p:cNvSpPr txBox="1">
            <a:spLocks noGrp="1"/>
          </p:cNvSpPr>
          <p:nvPr>
            <p:ph type="sldNum" sz="quarter" idx="8"/>
          </p:nvPr>
        </p:nvSpPr>
        <p:spPr/>
        <p:txBody>
          <a:bodyPr/>
          <a:lstStyle/>
          <a:p>
            <a:pPr lvl="0"/>
            <a:fld id="{F2B4CB3A-80B8-4EF3-8EBB-BEDDFDB64E37}" type="slidenum">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lvl="0"/>
            <a:fld id="{E257075D-4673-4D88-89D0-A5806D82A1C1}" type="slidenum">
              <a:rPr lang="en-US" smtClean="0"/>
              <a:t>26</a:t>
            </a:fld>
            <a:endParaRPr lang="en-US"/>
          </a:p>
        </p:txBody>
      </p:sp>
    </p:spTree>
    <p:extLst>
      <p:ext uri="{BB962C8B-B14F-4D97-AF65-F5344CB8AC3E}">
        <p14:creationId xmlns:p14="http://schemas.microsoft.com/office/powerpoint/2010/main" val="216517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EB7BF-D139-DA76-D76A-E517000D6B21}"/>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56B0D5F-4918-BA3E-7C52-027B985B23C1}"/>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BFA706C8-51F9-4602-710E-243A94BC1F17}"/>
              </a:ext>
            </a:extLst>
          </p:cNvPr>
          <p:cNvSpPr txBox="1">
            <a:spLocks noGrp="1"/>
          </p:cNvSpPr>
          <p:nvPr>
            <p:ph type="sldNum" sz="quarter" idx="8"/>
          </p:nvPr>
        </p:nvSpPr>
        <p:spPr/>
        <p:txBody>
          <a:bodyPr/>
          <a:lstStyle/>
          <a:p>
            <a:pPr lvl="0"/>
            <a:fld id="{5E67F61C-9292-4EAC-B277-41AB10F2BF30}" type="slidenum">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lvl="0"/>
            <a:fld id="{E257075D-4673-4D88-89D0-A5806D82A1C1}" type="slidenum">
              <a:rPr lang="en-US" smtClean="0"/>
              <a:t>28</a:t>
            </a:fld>
            <a:endParaRPr lang="en-US"/>
          </a:p>
        </p:txBody>
      </p:sp>
    </p:spTree>
    <p:extLst>
      <p:ext uri="{BB962C8B-B14F-4D97-AF65-F5344CB8AC3E}">
        <p14:creationId xmlns:p14="http://schemas.microsoft.com/office/powerpoint/2010/main" val="6234018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E257075D-4673-4D88-89D0-A5806D82A1C1}" type="slidenum">
              <a:rPr lang="en-US" smtClean="0"/>
              <a:t>29</a:t>
            </a:fld>
            <a:endParaRPr lang="en-US"/>
          </a:p>
        </p:txBody>
      </p:sp>
    </p:spTree>
    <p:extLst>
      <p:ext uri="{BB962C8B-B14F-4D97-AF65-F5344CB8AC3E}">
        <p14:creationId xmlns:p14="http://schemas.microsoft.com/office/powerpoint/2010/main" val="2173084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04A2B-46DE-987D-AD62-C78DC3E66D3A}"/>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F65CF948-A7E7-E103-0207-99FDBDB6FEF3}"/>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611D422B-D316-21D1-91C7-D6391B1E1BF5}"/>
              </a:ext>
            </a:extLst>
          </p:cNvPr>
          <p:cNvSpPr txBox="1">
            <a:spLocks noGrp="1"/>
          </p:cNvSpPr>
          <p:nvPr>
            <p:ph type="sldNum" sz="quarter" idx="8"/>
          </p:nvPr>
        </p:nvSpPr>
        <p:spPr/>
        <p:txBody>
          <a:bodyPr/>
          <a:lstStyle/>
          <a:p>
            <a:pPr lvl="0"/>
            <a:fld id="{96543F98-AD71-43BD-8669-9C2042163847}" type="slidenum">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360F6-730D-EA49-618A-27FF559B591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CCBB6D81-0A03-773A-BA36-A0314CD6E2E1}"/>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088FE86E-DB0C-2033-B114-2C6127F91BEE}"/>
              </a:ext>
            </a:extLst>
          </p:cNvPr>
          <p:cNvSpPr txBox="1">
            <a:spLocks noGrp="1"/>
          </p:cNvSpPr>
          <p:nvPr>
            <p:ph type="sldNum" sz="quarter" idx="8"/>
          </p:nvPr>
        </p:nvSpPr>
        <p:spPr/>
        <p:txBody>
          <a:bodyPr/>
          <a:lstStyle/>
          <a:p>
            <a:pPr lvl="0"/>
            <a:fld id="{A3AA1DAE-DFC7-49E3-A6E9-7F0E2BB5A9DD}" type="slidenum">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BE66FC-BDC3-8A7F-6614-2593FE73D5F2}"/>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6C755B37-D299-27A9-D76E-FBED61B8CD2E}"/>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9ADF96CB-C391-2671-8D1A-EEA121E83643}"/>
              </a:ext>
            </a:extLst>
          </p:cNvPr>
          <p:cNvSpPr txBox="1">
            <a:spLocks noGrp="1"/>
          </p:cNvSpPr>
          <p:nvPr>
            <p:ph type="sldNum" sz="quarter" idx="8"/>
          </p:nvPr>
        </p:nvSpPr>
        <p:spPr/>
        <p:txBody>
          <a:bodyPr/>
          <a:lstStyle/>
          <a:p>
            <a:pPr lvl="0"/>
            <a:fld id="{5300AC76-0D7B-4F5D-9219-2A82A84D3020}" type="slidenum">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7BFB-CB02-FA19-FAF7-AE80152EE30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77A015F9-FE0A-CC34-AE7F-F5FB40B7E468}"/>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7DA19739-60BA-1978-E7DD-39D29012ADD3}"/>
              </a:ext>
            </a:extLst>
          </p:cNvPr>
          <p:cNvSpPr txBox="1">
            <a:spLocks noGrp="1"/>
          </p:cNvSpPr>
          <p:nvPr>
            <p:ph type="sldNum" sz="quarter" idx="8"/>
          </p:nvPr>
        </p:nvSpPr>
        <p:spPr/>
        <p:txBody>
          <a:bodyPr/>
          <a:lstStyle/>
          <a:p>
            <a:pPr lvl="0"/>
            <a:fld id="{AE3C210A-3806-4BBF-8AF0-2FE7F3FD6692}" type="slidenum">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6A6EF8-ED6B-E4BB-E750-47E62C353900}"/>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ECF76AF4-205D-E96E-4721-AA711D07B999}"/>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0A492BE7-63B3-6E63-4F52-A2F015F53BD5}"/>
              </a:ext>
            </a:extLst>
          </p:cNvPr>
          <p:cNvSpPr txBox="1">
            <a:spLocks noGrp="1"/>
          </p:cNvSpPr>
          <p:nvPr>
            <p:ph type="sldNum" sz="quarter" idx="8"/>
          </p:nvPr>
        </p:nvSpPr>
        <p:spPr/>
        <p:txBody>
          <a:bodyPr/>
          <a:lstStyle/>
          <a:p>
            <a:pPr lvl="0"/>
            <a:fld id="{97B4BD4B-C73E-4ADE-BDFD-2EEB00C0F815}" type="slidenum">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4982EC-0B61-25D6-2569-96BC2508D67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820CF899-145D-9C02-1BAB-56B69C035C42}"/>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6E28CC44-C6F4-6F68-21FE-4017140DCF60}"/>
              </a:ext>
            </a:extLst>
          </p:cNvPr>
          <p:cNvSpPr txBox="1">
            <a:spLocks noGrp="1"/>
          </p:cNvSpPr>
          <p:nvPr>
            <p:ph type="sldNum" sz="quarter" idx="8"/>
          </p:nvPr>
        </p:nvSpPr>
        <p:spPr/>
        <p:txBody>
          <a:bodyPr/>
          <a:lstStyle/>
          <a:p>
            <a:pPr lvl="0"/>
            <a:fld id="{F95E204F-AE0D-4D9C-AA70-991F37C2CEFA}" type="slidenum">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lvl="0"/>
            <a:fld id="{E257075D-4673-4D88-89D0-A5806D82A1C1}" type="slidenum">
              <a:rPr lang="en-US" smtClean="0"/>
              <a:t>35</a:t>
            </a:fld>
            <a:endParaRPr lang="en-US"/>
          </a:p>
        </p:txBody>
      </p:sp>
    </p:spTree>
    <p:extLst>
      <p:ext uri="{BB962C8B-B14F-4D97-AF65-F5344CB8AC3E}">
        <p14:creationId xmlns:p14="http://schemas.microsoft.com/office/powerpoint/2010/main" val="25983292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0F7D4-A55F-CA6A-DEC4-149C04CD3B09}"/>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9B0A404C-ACA3-87D3-9A1C-013EE7DEF246}"/>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06EB2166-1B5E-CD52-FF07-732E7563BC19}"/>
              </a:ext>
            </a:extLst>
          </p:cNvPr>
          <p:cNvSpPr txBox="1">
            <a:spLocks noGrp="1"/>
          </p:cNvSpPr>
          <p:nvPr>
            <p:ph type="sldNum" sz="quarter" idx="8"/>
          </p:nvPr>
        </p:nvSpPr>
        <p:spPr/>
        <p:txBody>
          <a:bodyPr/>
          <a:lstStyle/>
          <a:p>
            <a:pPr lvl="0"/>
            <a:fld id="{1A01A3B4-564A-4235-9837-99E3B9A4B1B1}" type="slidenum">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65AA3-C7CA-947F-2D88-DF838CFF691A}"/>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CF0590D0-1194-3B37-DE52-8F6BB6BC04EE}"/>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6B8060CD-728E-D641-F07B-9ADACA9ACA5C}"/>
              </a:ext>
            </a:extLst>
          </p:cNvPr>
          <p:cNvSpPr txBox="1">
            <a:spLocks noGrp="1"/>
          </p:cNvSpPr>
          <p:nvPr>
            <p:ph type="sldNum" sz="quarter" idx="8"/>
          </p:nvPr>
        </p:nvSpPr>
        <p:spPr/>
        <p:txBody>
          <a:bodyPr/>
          <a:lstStyle/>
          <a:p>
            <a:pPr lvl="0"/>
            <a:fld id="{2E4BB7F4-5BD0-4A9E-8FA0-403007787571}" type="slidenum">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93F90-7BF9-D58D-9FD5-CADCE2DD3A4B}"/>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C9E492D3-70D6-8079-1E58-5E7F93C0A3D4}"/>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FEEE4F1B-1243-8612-6143-0DFC159628C2}"/>
              </a:ext>
            </a:extLst>
          </p:cNvPr>
          <p:cNvSpPr txBox="1">
            <a:spLocks noGrp="1"/>
          </p:cNvSpPr>
          <p:nvPr>
            <p:ph type="sldNum" sz="quarter" idx="8"/>
          </p:nvPr>
        </p:nvSpPr>
        <p:spPr/>
        <p:txBody>
          <a:bodyPr/>
          <a:lstStyle/>
          <a:p>
            <a:pPr lvl="0"/>
            <a:fld id="{70D3D55A-9C84-4C8D-BFA1-8A7A34E55170}" type="slidenum">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9E903-9936-83E2-D89D-41AA9DE08657}"/>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34CD70FD-D867-4584-1EFB-3F48F8DCA3E8}"/>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C468F0C1-72E1-B145-8897-A90480B8C9EA}"/>
              </a:ext>
            </a:extLst>
          </p:cNvPr>
          <p:cNvSpPr txBox="1">
            <a:spLocks noGrp="1"/>
          </p:cNvSpPr>
          <p:nvPr>
            <p:ph type="sldNum" sz="quarter" idx="8"/>
          </p:nvPr>
        </p:nvSpPr>
        <p:spPr/>
        <p:txBody>
          <a:bodyPr/>
          <a:lstStyle/>
          <a:p>
            <a:pPr lvl="0"/>
            <a:fld id="{10C2A361-0D39-4E5E-BCB6-AABECBEFBE8B}" type="slidenum">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10F23-268C-1C77-3D0F-939E2B861189}"/>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E209973-B7FC-918E-1DBA-F26FA290BA94}"/>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303534A5-9012-FA95-2BD3-DB8DB453F6E3}"/>
              </a:ext>
            </a:extLst>
          </p:cNvPr>
          <p:cNvSpPr txBox="1">
            <a:spLocks noGrp="1"/>
          </p:cNvSpPr>
          <p:nvPr>
            <p:ph type="sldNum" sz="quarter" idx="8"/>
          </p:nvPr>
        </p:nvSpPr>
        <p:spPr/>
        <p:txBody>
          <a:bodyPr/>
          <a:lstStyle/>
          <a:p>
            <a:pPr lvl="0"/>
            <a:fld id="{D331E45F-51BD-4066-B6E3-60CA75689704}" type="slidenum">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0B7DE-F32C-463A-EF01-999B2468054A}"/>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A8F293A-36E4-1935-42E2-FA2EA6D6F26F}"/>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91AFCC5E-F7C5-05FB-49BE-130616573580}"/>
              </a:ext>
            </a:extLst>
          </p:cNvPr>
          <p:cNvSpPr txBox="1">
            <a:spLocks noGrp="1"/>
          </p:cNvSpPr>
          <p:nvPr>
            <p:ph type="sldNum" sz="quarter" idx="8"/>
          </p:nvPr>
        </p:nvSpPr>
        <p:spPr/>
        <p:txBody>
          <a:bodyPr/>
          <a:lstStyle/>
          <a:p>
            <a:pPr lvl="0"/>
            <a:fld id="{C3A25AEF-6FAF-4B7A-95E7-4E9FF9BF163B}" type="slidenum">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lvl="0"/>
            <a:fld id="{E257075D-4673-4D88-89D0-A5806D82A1C1}" type="slidenum">
              <a:rPr lang="en-US" smtClean="0"/>
              <a:t>41</a:t>
            </a:fld>
            <a:endParaRPr lang="en-US"/>
          </a:p>
        </p:txBody>
      </p:sp>
    </p:spTree>
    <p:extLst>
      <p:ext uri="{BB962C8B-B14F-4D97-AF65-F5344CB8AC3E}">
        <p14:creationId xmlns:p14="http://schemas.microsoft.com/office/powerpoint/2010/main" val="10943492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A35D5-FE42-B445-DFD1-16285A30217B}"/>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132EB510-FD59-FB98-62C3-9C5EEC06ADEE}"/>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2B81A014-86B3-D23C-164B-B33BBD6DFFBE}"/>
              </a:ext>
            </a:extLst>
          </p:cNvPr>
          <p:cNvSpPr txBox="1">
            <a:spLocks noGrp="1"/>
          </p:cNvSpPr>
          <p:nvPr>
            <p:ph type="sldNum" sz="quarter" idx="8"/>
          </p:nvPr>
        </p:nvSpPr>
        <p:spPr/>
        <p:txBody>
          <a:bodyPr/>
          <a:lstStyle/>
          <a:p>
            <a:pPr lvl="0"/>
            <a:fld id="{277786D7-42BD-43B4-8088-5D66849CF2DF}" type="slidenum">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053A4-F012-5BF4-11FA-F351E1D53352}"/>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A0D56689-1983-84A5-A796-BEA3FD2C313E}"/>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CF00D608-2681-1936-EEB6-2D0D865D1548}"/>
              </a:ext>
            </a:extLst>
          </p:cNvPr>
          <p:cNvSpPr txBox="1">
            <a:spLocks noGrp="1"/>
          </p:cNvSpPr>
          <p:nvPr>
            <p:ph type="sldNum" sz="quarter" idx="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FC6969-B5B0-46A4-91CE-D03DE333E8E8}" type="slidenum">
              <a:rPr kumimoji="0" lang="en-US"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622893-A725-0641-215D-F9B3D7A53C6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FDA04A19-62E7-A0AD-3D8F-284A7148BD01}"/>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4939ED48-3095-0179-CFBF-7E270A52B3D4}"/>
              </a:ext>
            </a:extLst>
          </p:cNvPr>
          <p:cNvSpPr txBox="1">
            <a:spLocks noGrp="1"/>
          </p:cNvSpPr>
          <p:nvPr>
            <p:ph type="sldNum" sz="quarter" idx="8"/>
          </p:nvPr>
        </p:nvSpPr>
        <p:spPr/>
        <p:txBody>
          <a:bodyPr/>
          <a:lstStyle/>
          <a:p>
            <a:pPr lvl="0"/>
            <a:fld id="{F321A67F-9490-494F-9DB3-6BA6508AED36}" type="slidenum">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0A5C41-176F-34F7-9454-79F07D790C4B}"/>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C071F761-15F9-ABA0-211E-FAAF78674BE4}"/>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B3290133-FF13-766E-2836-A4DE4FDD55EC}"/>
              </a:ext>
            </a:extLst>
          </p:cNvPr>
          <p:cNvSpPr txBox="1">
            <a:spLocks noGrp="1"/>
          </p:cNvSpPr>
          <p:nvPr>
            <p:ph type="sldNum" sz="quarter" idx="8"/>
          </p:nvPr>
        </p:nvSpPr>
        <p:spPr/>
        <p:txBody>
          <a:bodyPr/>
          <a:lstStyle/>
          <a:p>
            <a:pPr lvl="0"/>
            <a:fld id="{3E597837-3034-4188-BBEC-4874A20D4401}" type="slidenum">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F145E-94B0-21AD-F549-D6D3A71A13F4}"/>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B3BF644-2DE1-234E-D7B1-4AE545D89A7D}"/>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92AF1F92-EA9A-4BF7-4757-B9B9509796F6}"/>
              </a:ext>
            </a:extLst>
          </p:cNvPr>
          <p:cNvSpPr txBox="1">
            <a:spLocks noGrp="1"/>
          </p:cNvSpPr>
          <p:nvPr>
            <p:ph type="sldNum" sz="quarter" idx="8"/>
          </p:nvPr>
        </p:nvSpPr>
        <p:spPr/>
        <p:txBody>
          <a:bodyPr/>
          <a:lstStyle/>
          <a:p>
            <a:pPr lvl="0"/>
            <a:fld id="{4F2EAFE3-28ED-483F-B457-65F48F1A5CC1}" type="slidenum">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774A9-C4ED-DB39-71B2-188F4C62AFEC}"/>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7A29E770-71EA-EDBD-3C7A-8F62D65D60AB}"/>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2F826B6E-1567-FD65-FF2B-C1F527839E9D}"/>
              </a:ext>
            </a:extLst>
          </p:cNvPr>
          <p:cNvSpPr txBox="1">
            <a:spLocks noGrp="1"/>
          </p:cNvSpPr>
          <p:nvPr>
            <p:ph type="sldNum" sz="quarter" idx="8"/>
          </p:nvPr>
        </p:nvSpPr>
        <p:spPr/>
        <p:txBody>
          <a:bodyPr/>
          <a:lstStyle/>
          <a:p>
            <a:pPr lvl="0"/>
            <a:fld id="{8C0967E5-80F2-40D2-885A-0FCBED398C74}" type="slidenum">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7CD196-F721-1B19-2644-CDE2F67EB705}"/>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3EFF6EFE-450C-1705-859C-D02E519FFB69}"/>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3D56D073-B65B-C730-0C86-AA4B77649C6C}"/>
              </a:ext>
            </a:extLst>
          </p:cNvPr>
          <p:cNvSpPr txBox="1">
            <a:spLocks noGrp="1"/>
          </p:cNvSpPr>
          <p:nvPr>
            <p:ph type="sldNum" sz="quarter" idx="8"/>
          </p:nvPr>
        </p:nvSpPr>
        <p:spPr/>
        <p:txBody>
          <a:bodyPr/>
          <a:lstStyle/>
          <a:p>
            <a:pPr lvl="0"/>
            <a:fld id="{9CDACC74-113A-492C-9E8C-10DF3ABFBD7E}" type="slidenum">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05356-9482-342B-A2C9-DF1FCB27EDC9}"/>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3A04DB5D-E3BF-7534-9610-DF2A56E4D276}"/>
              </a:ext>
            </a:extLst>
          </p:cNvPr>
          <p:cNvSpPr txBox="1">
            <a:spLocks noGrp="1"/>
          </p:cNvSpPr>
          <p:nvPr>
            <p:ph type="body" sz="quarter"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DEC545F0-28FE-20C4-3400-616D82A91668}"/>
              </a:ext>
            </a:extLst>
          </p:cNvPr>
          <p:cNvSpPr txBox="1">
            <a:spLocks noGrp="1"/>
          </p:cNvSpPr>
          <p:nvPr>
            <p:ph type="sldNum" sz="quarter" idx="8"/>
          </p:nvPr>
        </p:nvSpPr>
        <p:spPr/>
        <p:txBody>
          <a:bodyPr/>
          <a:lstStyle/>
          <a:p>
            <a:pPr lvl="0"/>
            <a:fld id="{2F765D53-3FEA-42AA-A131-D485C26D0959}" type="slidenum">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3405C-D856-D7CA-5844-FF7448207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22A601-59AB-F827-2327-3EBB866EAFAB}"/>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4BA9DD2-1D15-4D4F-AD7C-922BF417CDED}"/>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7C650F87-4B61-44EB-2196-ECFFB34F528D}"/>
              </a:ext>
            </a:extLst>
          </p:cNvPr>
          <p:cNvSpPr txBox="1">
            <a:spLocks noGrp="1"/>
          </p:cNvSpPr>
          <p:nvPr>
            <p:ph type="sldNum" sz="quarter" idx="8"/>
          </p:nvPr>
        </p:nvSpPr>
        <p:spPr/>
        <p:txBody>
          <a:bodyPr/>
          <a:lstStyle/>
          <a:p>
            <a:pPr lvl="0"/>
            <a:fld id="{D331E45F-51BD-4066-B6E3-60CA75689704}" type="slidenum">
              <a:t>5</a:t>
            </a:fld>
            <a:endParaRPr lang="en-US"/>
          </a:p>
        </p:txBody>
      </p:sp>
    </p:spTree>
    <p:extLst>
      <p:ext uri="{BB962C8B-B14F-4D97-AF65-F5344CB8AC3E}">
        <p14:creationId xmlns:p14="http://schemas.microsoft.com/office/powerpoint/2010/main" val="41529505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2417C1-CBBE-E53E-1CFB-76746D1FD69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4A321741-100F-169F-D455-3589E7904265}"/>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7C2BD3C1-4443-8D24-E44B-C6AC13DC9169}"/>
              </a:ext>
            </a:extLst>
          </p:cNvPr>
          <p:cNvSpPr txBox="1">
            <a:spLocks noGrp="1"/>
          </p:cNvSpPr>
          <p:nvPr>
            <p:ph type="sldNum" sz="quarter" idx="8"/>
          </p:nvPr>
        </p:nvSpPr>
        <p:spPr/>
        <p:txBody>
          <a:bodyPr/>
          <a:lstStyle/>
          <a:p>
            <a:pPr lvl="0"/>
            <a:fld id="{74DB55A7-967A-4602-ADDF-FDB6887EE561}" type="slidenum">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5448F-FCDF-0F44-37CD-432B7FAEDFF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4E8827CB-82F2-23F7-E6ED-A6FF753F80FC}"/>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7F054A03-415D-12CA-9AB7-B4B8039561A2}"/>
              </a:ext>
            </a:extLst>
          </p:cNvPr>
          <p:cNvSpPr txBox="1">
            <a:spLocks noGrp="1"/>
          </p:cNvSpPr>
          <p:nvPr>
            <p:ph type="sldNum" sz="quarter" idx="8"/>
          </p:nvPr>
        </p:nvSpPr>
        <p:spPr/>
        <p:txBody>
          <a:bodyPr/>
          <a:lstStyle/>
          <a:p>
            <a:pPr lvl="0"/>
            <a:fld id="{43BE1373-C6CB-46D9-A631-D8D47DCE90D0}" type="slidenum">
              <a:t>51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CCF79-BA23-2A5C-7D13-41EF1EEF9ED7}"/>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D3D7E35E-4D52-8F2F-BFD1-3204B6E8633B}"/>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4AB79282-A71C-73B1-2BFA-BB72865C62B9}"/>
              </a:ext>
            </a:extLst>
          </p:cNvPr>
          <p:cNvSpPr txBox="1">
            <a:spLocks noGrp="1"/>
          </p:cNvSpPr>
          <p:nvPr>
            <p:ph type="sldNum" sz="quarter" idx="8"/>
          </p:nvPr>
        </p:nvSpPr>
        <p:spPr/>
        <p:txBody>
          <a:bodyPr/>
          <a:lstStyle/>
          <a:p>
            <a:pPr lvl="0"/>
            <a:fld id="{B2E9FAA1-BBD3-4361-8606-2609512D4165}" type="slidenum">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07AD6-1881-3E44-43D9-CFE5F63F4CB5}"/>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5D18021-9FF8-6D9A-EE1A-C42DECE615D7}"/>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389DCA4A-B7EF-A957-203F-60C4929A5BAE}"/>
              </a:ext>
            </a:extLst>
          </p:cNvPr>
          <p:cNvSpPr txBox="1">
            <a:spLocks noGrp="1"/>
          </p:cNvSpPr>
          <p:nvPr>
            <p:ph type="sldNum" sz="quarter" idx="8"/>
          </p:nvPr>
        </p:nvSpPr>
        <p:spPr/>
        <p:txBody>
          <a:bodyPr/>
          <a:lstStyle/>
          <a:p>
            <a:pPr lvl="0"/>
            <a:fld id="{E193F956-2533-45AF-B3C6-D6D8607BF437}" type="slidenum">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B9ED0-6D05-3621-B192-61FF7610B30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71C6DDC-B30E-D954-2447-6B727B56E55D}"/>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A9BD5DCC-6743-D89C-F6F2-D1A2FA432EB1}"/>
              </a:ext>
            </a:extLst>
          </p:cNvPr>
          <p:cNvSpPr txBox="1">
            <a:spLocks noGrp="1"/>
          </p:cNvSpPr>
          <p:nvPr>
            <p:ph type="sldNum" sz="quarter" idx="8"/>
          </p:nvPr>
        </p:nvSpPr>
        <p:spPr/>
        <p:txBody>
          <a:bodyPr/>
          <a:lstStyle/>
          <a:p>
            <a:pPr lvl="0"/>
            <a:fld id="{C0609DB9-9B66-4F92-A8CA-B9A2ADA5E3E8}" type="slidenum">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39D93-356A-8980-5313-E1880BAD6D2F}"/>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811E0CA-5A4B-90A7-08C1-49F6BC18FE31}"/>
              </a:ext>
            </a:extLst>
          </p:cNvPr>
          <p:cNvSpPr txBox="1">
            <a:spLocks noGrp="1"/>
          </p:cNvSpPr>
          <p:nvPr>
            <p:ph type="body" sz="quarter" idx="1"/>
          </p:nvPr>
        </p:nvSpPr>
        <p:spPr/>
        <p:txBody>
          <a:bodyPr/>
          <a:lstStyle/>
          <a:p>
            <a:endParaRPr lang="en-US" dirty="0"/>
          </a:p>
        </p:txBody>
      </p:sp>
      <p:sp>
        <p:nvSpPr>
          <p:cNvPr id="4" name="Slide Number Placeholder 3">
            <a:extLst>
              <a:ext uri="{FF2B5EF4-FFF2-40B4-BE49-F238E27FC236}">
                <a16:creationId xmlns:a16="http://schemas.microsoft.com/office/drawing/2014/main" id="{791CBB55-4411-F721-5A30-AF88564DBDF0}"/>
              </a:ext>
            </a:extLst>
          </p:cNvPr>
          <p:cNvSpPr txBox="1">
            <a:spLocks noGrp="1"/>
          </p:cNvSpPr>
          <p:nvPr>
            <p:ph type="sldNum" sz="quarter" idx="8"/>
          </p:nvPr>
        </p:nvSpPr>
        <p:spPr/>
        <p:txBody>
          <a:bodyPr/>
          <a:lstStyle/>
          <a:p>
            <a:pPr lvl="0"/>
            <a:fld id="{162E2A25-52F9-4EF5-8CA6-53A12D4189BB}" type="slidenum">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bout UGA">
    <p:spTree>
      <p:nvGrpSpPr>
        <p:cNvPr id="1" name=""/>
        <p:cNvGrpSpPr/>
        <p:nvPr/>
      </p:nvGrpSpPr>
      <p:grpSpPr>
        <a:xfrm>
          <a:off x="0" y="0"/>
          <a:ext cx="0" cy="0"/>
          <a:chOff x="0" y="0"/>
          <a:chExt cx="0" cy="0"/>
        </a:xfrm>
      </p:grpSpPr>
      <p:pic>
        <p:nvPicPr>
          <p:cNvPr id="2" name="Picture 11">
            <a:extLst>
              <a:ext uri="{FF2B5EF4-FFF2-40B4-BE49-F238E27FC236}">
                <a16:creationId xmlns:a16="http://schemas.microsoft.com/office/drawing/2014/main" id="{4140F0E4-4F55-B315-343D-918B57A53009}"/>
              </a:ext>
            </a:extLst>
          </p:cNvPr>
          <p:cNvPicPr>
            <a:picLocks noChangeAspect="1"/>
          </p:cNvPicPr>
          <p:nvPr/>
        </p:nvPicPr>
        <p:blipFill>
          <a:blip r:embed="rId2"/>
          <a:stretch>
            <a:fillRect/>
          </a:stretch>
        </p:blipFill>
        <p:spPr>
          <a:xfrm>
            <a:off x="0" y="0"/>
            <a:ext cx="12191996" cy="6858000"/>
          </a:xfrm>
          <a:prstGeom prst="rect">
            <a:avLst/>
          </a:prstGeom>
          <a:noFill/>
          <a:ln cap="flat">
            <a:noFill/>
          </a:ln>
        </p:spPr>
      </p:pic>
      <p:sp>
        <p:nvSpPr>
          <p:cNvPr id="3" name="TextBox 6">
            <a:extLst>
              <a:ext uri="{FF2B5EF4-FFF2-40B4-BE49-F238E27FC236}">
                <a16:creationId xmlns:a16="http://schemas.microsoft.com/office/drawing/2014/main" id="{00C6FB28-5837-B2EF-DF4B-E083C55D0968}"/>
              </a:ext>
            </a:extLst>
          </p:cNvPr>
          <p:cNvSpPr txBox="1"/>
          <p:nvPr/>
        </p:nvSpPr>
        <p:spPr>
          <a:xfrm>
            <a:off x="2644773" y="2728981"/>
            <a:ext cx="6902448" cy="267765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a:ea typeface="Georgia"/>
                <a:cs typeface="Georgia"/>
              </a:rPr>
              <a:t>Chartered by the state of Georgia in 1785, the University of Georgia is the birthplace of public higher education in America — launching our nation’s great tradition of world-class education for all. What began as a commitment to inspire the next generation grows stronger today through global research, hands-on experiential learning and extensive outreach. One of America’s “Public Ivies” and a top 10 best value in public higher education, the University of Georgia tackles some of the world’s grand challenges — from combating infectious disease and securing the world’s food supply to advancing economic growth and analyzing the environment.</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a:ea typeface="Georgia"/>
                <a:cs typeface="Georgia"/>
              </a:rPr>
              <a:t> </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a:ea typeface="Georgia"/>
                <a:cs typeface="Georgia"/>
              </a:rPr>
              <a:t>Located in Classic City of Athens, approximately an hour northeast of Atlanta, Georgia’s flagship university thrives in a community that promotes the benefits of a culture-rich college town with a strong economic center.</a:t>
            </a:r>
          </a:p>
        </p:txBody>
      </p:sp>
      <p:pic>
        <p:nvPicPr>
          <p:cNvPr id="4" name="Picture 7">
            <a:extLst>
              <a:ext uri="{FF2B5EF4-FFF2-40B4-BE49-F238E27FC236}">
                <a16:creationId xmlns:a16="http://schemas.microsoft.com/office/drawing/2014/main" id="{838B78C0-D686-35B1-06E1-BE64207ACC28}"/>
              </a:ext>
            </a:extLst>
          </p:cNvPr>
          <p:cNvPicPr>
            <a:picLocks noChangeAspect="1"/>
          </p:cNvPicPr>
          <p:nvPr/>
        </p:nvPicPr>
        <p:blipFill>
          <a:blip r:embed="rId3"/>
          <a:stretch>
            <a:fillRect/>
          </a:stretch>
        </p:blipFill>
        <p:spPr>
          <a:xfrm>
            <a:off x="5241587" y="912616"/>
            <a:ext cx="1708830" cy="1313572"/>
          </a:xfrm>
          <a:prstGeom prst="rect">
            <a:avLst/>
          </a:prstGeom>
          <a:noFill/>
          <a:ln cap="flat">
            <a:noFill/>
          </a:ln>
        </p:spPr>
      </p:pic>
      <p:sp>
        <p:nvSpPr>
          <p:cNvPr id="5" name="Rectangle 10">
            <a:extLst>
              <a:ext uri="{FF2B5EF4-FFF2-40B4-BE49-F238E27FC236}">
                <a16:creationId xmlns:a16="http://schemas.microsoft.com/office/drawing/2014/main" id="{5A6469D2-AE31-B2A4-B710-AE8FB9A4AAE5}"/>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spTree>
    <p:extLst>
      <p:ext uri="{BB962C8B-B14F-4D97-AF65-F5344CB8AC3E}">
        <p14:creationId xmlns:p14="http://schemas.microsoft.com/office/powerpoint/2010/main" val="4001970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TITLE Option 1">
    <p:spTree>
      <p:nvGrpSpPr>
        <p:cNvPr id="1" name=""/>
        <p:cNvGrpSpPr/>
        <p:nvPr/>
      </p:nvGrpSpPr>
      <p:grpSpPr>
        <a:xfrm>
          <a:off x="0" y="0"/>
          <a:ext cx="0" cy="0"/>
          <a:chOff x="0" y="0"/>
          <a:chExt cx="0" cy="0"/>
        </a:xfrm>
      </p:grpSpPr>
      <p:sp>
        <p:nvSpPr>
          <p:cNvPr id="2" name="Rectangle 15">
            <a:extLst>
              <a:ext uri="{FF2B5EF4-FFF2-40B4-BE49-F238E27FC236}">
                <a16:creationId xmlns:a16="http://schemas.microsoft.com/office/drawing/2014/main" id="{CEDAED81-BD42-E421-7643-7054FA274949}"/>
              </a:ext>
            </a:extLst>
          </p:cNvPr>
          <p:cNvSpPr/>
          <p:nvPr/>
        </p:nvSpPr>
        <p:spPr>
          <a:xfrm>
            <a:off x="0" y="0"/>
            <a:ext cx="12191996" cy="68660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sp>
        <p:nvSpPr>
          <p:cNvPr id="3" name="Rectangle 13">
            <a:extLst>
              <a:ext uri="{FF2B5EF4-FFF2-40B4-BE49-F238E27FC236}">
                <a16:creationId xmlns:a16="http://schemas.microsoft.com/office/drawing/2014/main" id="{479CCCBB-4269-9763-4EC8-D5368717F1C3}"/>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sp>
        <p:nvSpPr>
          <p:cNvPr id="4" name="Text Placeholder 2">
            <a:extLst>
              <a:ext uri="{FF2B5EF4-FFF2-40B4-BE49-F238E27FC236}">
                <a16:creationId xmlns:a16="http://schemas.microsoft.com/office/drawing/2014/main" id="{DAD071B6-6F58-D642-E94B-02420E853B8F}"/>
              </a:ext>
            </a:extLst>
          </p:cNvPr>
          <p:cNvSpPr txBox="1">
            <a:spLocks noGrp="1"/>
          </p:cNvSpPr>
          <p:nvPr>
            <p:ph type="body" idx="4294967295"/>
          </p:nvPr>
        </p:nvSpPr>
        <p:spPr>
          <a:xfrm>
            <a:off x="1439859" y="2587660"/>
            <a:ext cx="9312277" cy="841339"/>
          </a:xfrm>
        </p:spPr>
        <p:txBody>
          <a:bodyPr anchorCtr="1"/>
          <a:lstStyle>
            <a:lvl1pPr marL="0" indent="0" algn="ctr">
              <a:lnSpc>
                <a:spcPct val="100000"/>
              </a:lnSpc>
              <a:spcBef>
                <a:spcPts val="0"/>
              </a:spcBef>
              <a:buNone/>
              <a:defRPr sz="4800" b="1">
                <a:solidFill>
                  <a:srgbClr val="FFFFFF"/>
                </a:solidFill>
                <a:ea typeface="Arial"/>
                <a:cs typeface="Arial"/>
              </a:defRPr>
            </a:lvl1pPr>
          </a:lstStyle>
          <a:p>
            <a:pPr lvl="0"/>
            <a:r>
              <a:rPr lang="en-US"/>
              <a:t>Title 48–54 Pt Arial Bold</a:t>
            </a:r>
          </a:p>
        </p:txBody>
      </p:sp>
      <p:sp>
        <p:nvSpPr>
          <p:cNvPr id="5" name="Text Placeholder 6">
            <a:extLst>
              <a:ext uri="{FF2B5EF4-FFF2-40B4-BE49-F238E27FC236}">
                <a16:creationId xmlns:a16="http://schemas.microsoft.com/office/drawing/2014/main" id="{F0C72DE2-8447-956D-C712-80C98DF8500F}"/>
              </a:ext>
            </a:extLst>
          </p:cNvPr>
          <p:cNvSpPr txBox="1">
            <a:spLocks noGrp="1"/>
          </p:cNvSpPr>
          <p:nvPr>
            <p:ph type="body" idx="4294967295"/>
          </p:nvPr>
        </p:nvSpPr>
        <p:spPr>
          <a:xfrm>
            <a:off x="1439859" y="3429000"/>
            <a:ext cx="9312277" cy="437988"/>
          </a:xfrm>
        </p:spPr>
        <p:txBody>
          <a:bodyPr anchorCtr="1"/>
          <a:lstStyle>
            <a:lvl1pPr marL="0" indent="0" algn="ctr">
              <a:lnSpc>
                <a:spcPct val="100000"/>
              </a:lnSpc>
              <a:spcBef>
                <a:spcPts val="0"/>
              </a:spcBef>
              <a:buNone/>
              <a:defRPr sz="2000">
                <a:solidFill>
                  <a:srgbClr val="FFFFFF"/>
                </a:solidFill>
                <a:ea typeface="Arial"/>
                <a:cs typeface="Arial"/>
              </a:defRPr>
            </a:lvl1pPr>
          </a:lstStyle>
          <a:p>
            <a:pPr lvl="0"/>
            <a:r>
              <a:rPr lang="en-US"/>
              <a:t>Secondary Title or Presenter’s Name 20–24 Pt Arial</a:t>
            </a:r>
          </a:p>
        </p:txBody>
      </p:sp>
    </p:spTree>
    <p:extLst>
      <p:ext uri="{BB962C8B-B14F-4D97-AF65-F5344CB8AC3E}">
        <p14:creationId xmlns:p14="http://schemas.microsoft.com/office/powerpoint/2010/main" val="2856966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ECTION TITLE Option 2">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E2A78BA1-FCB0-5E28-62EB-34861FE3F747}"/>
              </a:ext>
            </a:extLst>
          </p:cNvPr>
          <p:cNvSpPr/>
          <p:nvPr/>
        </p:nvSpPr>
        <p:spPr>
          <a:xfrm>
            <a:off x="0" y="0"/>
            <a:ext cx="4572000" cy="68660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grpSp>
        <p:nvGrpSpPr>
          <p:cNvPr id="3" name="Group 7">
            <a:extLst>
              <a:ext uri="{FF2B5EF4-FFF2-40B4-BE49-F238E27FC236}">
                <a16:creationId xmlns:a16="http://schemas.microsoft.com/office/drawing/2014/main" id="{5B961FB3-C207-7726-6265-ED11E1461FC5}"/>
              </a:ext>
            </a:extLst>
          </p:cNvPr>
          <p:cNvGrpSpPr/>
          <p:nvPr/>
        </p:nvGrpSpPr>
        <p:grpSpPr>
          <a:xfrm>
            <a:off x="85468" y="81079"/>
            <a:ext cx="4486532" cy="6695841"/>
            <a:chOff x="85468" y="81079"/>
            <a:chExt cx="4486532" cy="6695841"/>
          </a:xfrm>
        </p:grpSpPr>
        <p:cxnSp>
          <p:nvCxnSpPr>
            <p:cNvPr id="4" name="Straight Connector 8">
              <a:extLst>
                <a:ext uri="{FF2B5EF4-FFF2-40B4-BE49-F238E27FC236}">
                  <a16:creationId xmlns:a16="http://schemas.microsoft.com/office/drawing/2014/main" id="{00D13E5C-94D0-3249-4E34-B87D7408BC9B}"/>
                </a:ext>
              </a:extLst>
            </p:cNvPr>
            <p:cNvCxnSpPr/>
            <p:nvPr/>
          </p:nvCxnSpPr>
          <p:spPr>
            <a:xfrm flipH="1">
              <a:off x="85468" y="81079"/>
              <a:ext cx="4486532" cy="0"/>
            </a:xfrm>
            <a:prstGeom prst="straightConnector1">
              <a:avLst/>
            </a:prstGeom>
            <a:noFill/>
            <a:ln w="9528" cap="flat">
              <a:solidFill>
                <a:srgbClr val="C00000"/>
              </a:solidFill>
              <a:prstDash val="solid"/>
              <a:miter/>
            </a:ln>
          </p:spPr>
        </p:cxnSp>
        <p:cxnSp>
          <p:nvCxnSpPr>
            <p:cNvPr id="5" name="Straight Connector 9">
              <a:extLst>
                <a:ext uri="{FF2B5EF4-FFF2-40B4-BE49-F238E27FC236}">
                  <a16:creationId xmlns:a16="http://schemas.microsoft.com/office/drawing/2014/main" id="{487C8D7B-E710-CB78-8E31-0D542C22FE2C}"/>
                </a:ext>
              </a:extLst>
            </p:cNvPr>
            <p:cNvCxnSpPr/>
            <p:nvPr/>
          </p:nvCxnSpPr>
          <p:spPr>
            <a:xfrm>
              <a:off x="85468" y="81079"/>
              <a:ext cx="0" cy="6695841"/>
            </a:xfrm>
            <a:prstGeom prst="straightConnector1">
              <a:avLst/>
            </a:prstGeom>
            <a:noFill/>
            <a:ln w="9528" cap="flat">
              <a:solidFill>
                <a:srgbClr val="C00000"/>
              </a:solidFill>
              <a:prstDash val="solid"/>
              <a:miter/>
            </a:ln>
          </p:spPr>
        </p:cxnSp>
        <p:cxnSp>
          <p:nvCxnSpPr>
            <p:cNvPr id="6" name="Straight Connector 10">
              <a:extLst>
                <a:ext uri="{FF2B5EF4-FFF2-40B4-BE49-F238E27FC236}">
                  <a16:creationId xmlns:a16="http://schemas.microsoft.com/office/drawing/2014/main" id="{9247AE74-F549-4BDC-6169-40526B83A350}"/>
                </a:ext>
              </a:extLst>
            </p:cNvPr>
            <p:cNvCxnSpPr/>
            <p:nvPr/>
          </p:nvCxnSpPr>
          <p:spPr>
            <a:xfrm flipH="1">
              <a:off x="85468" y="6776920"/>
              <a:ext cx="4486532" cy="0"/>
            </a:xfrm>
            <a:prstGeom prst="straightConnector1">
              <a:avLst/>
            </a:prstGeom>
            <a:noFill/>
            <a:ln w="9528" cap="flat">
              <a:solidFill>
                <a:srgbClr val="C00000"/>
              </a:solidFill>
              <a:prstDash val="solid"/>
              <a:miter/>
            </a:ln>
          </p:spPr>
        </p:cxnSp>
      </p:grpSp>
      <p:sp>
        <p:nvSpPr>
          <p:cNvPr id="7" name="Text Placeholder 28">
            <a:extLst>
              <a:ext uri="{FF2B5EF4-FFF2-40B4-BE49-F238E27FC236}">
                <a16:creationId xmlns:a16="http://schemas.microsoft.com/office/drawing/2014/main" id="{DE037256-5F63-E368-170C-1D7BC1188297}"/>
              </a:ext>
            </a:extLst>
          </p:cNvPr>
          <p:cNvSpPr txBox="1">
            <a:spLocks noGrp="1"/>
          </p:cNvSpPr>
          <p:nvPr>
            <p:ph type="body" idx="4294967295"/>
          </p:nvPr>
        </p:nvSpPr>
        <p:spPr>
          <a:xfrm>
            <a:off x="669926" y="2925266"/>
            <a:ext cx="3328992" cy="698501"/>
          </a:xfrm>
        </p:spPr>
        <p:txBody>
          <a:bodyPr>
            <a:noAutofit/>
          </a:bodyPr>
          <a:lstStyle>
            <a:lvl1pPr marL="0" indent="0">
              <a:lnSpc>
                <a:spcPct val="100000"/>
              </a:lnSpc>
              <a:spcBef>
                <a:spcPts val="0"/>
              </a:spcBef>
              <a:buNone/>
              <a:defRPr sz="2000">
                <a:solidFill>
                  <a:srgbClr val="FFFFFF"/>
                </a:solidFill>
                <a:ea typeface="Arial"/>
                <a:cs typeface="Arial"/>
              </a:defRPr>
            </a:lvl1pPr>
          </a:lstStyle>
          <a:p>
            <a:pPr lvl="0"/>
            <a:r>
              <a:rPr lang="en-US"/>
              <a:t>Name or Secondary Title 20–24 Pt Arial</a:t>
            </a:r>
          </a:p>
        </p:txBody>
      </p:sp>
      <p:sp>
        <p:nvSpPr>
          <p:cNvPr id="8" name="Text Placeholder 16">
            <a:extLst>
              <a:ext uri="{FF2B5EF4-FFF2-40B4-BE49-F238E27FC236}">
                <a16:creationId xmlns:a16="http://schemas.microsoft.com/office/drawing/2014/main" id="{12704FFA-96D4-E1AB-9DEE-94D86559D401}"/>
              </a:ext>
            </a:extLst>
          </p:cNvPr>
          <p:cNvSpPr txBox="1">
            <a:spLocks noGrp="1"/>
          </p:cNvSpPr>
          <p:nvPr>
            <p:ph type="body" idx="4294967295"/>
          </p:nvPr>
        </p:nvSpPr>
        <p:spPr>
          <a:xfrm>
            <a:off x="670236" y="1552916"/>
            <a:ext cx="3328361" cy="1372340"/>
          </a:xfrm>
        </p:spPr>
        <p:txBody>
          <a:bodyPr/>
          <a:lstStyle>
            <a:lvl1pPr marL="0" indent="0">
              <a:lnSpc>
                <a:spcPct val="100000"/>
              </a:lnSpc>
              <a:spcBef>
                <a:spcPts val="0"/>
              </a:spcBef>
              <a:buNone/>
              <a:defRPr sz="4000" b="1">
                <a:solidFill>
                  <a:srgbClr val="FFFFFF"/>
                </a:solidFill>
                <a:ea typeface="Arial"/>
                <a:cs typeface="Arial"/>
              </a:defRPr>
            </a:lvl1pPr>
          </a:lstStyle>
          <a:p>
            <a:pPr lvl="0"/>
            <a:r>
              <a:rPr lang="en-US"/>
              <a:t>Title 36–44 Pt Arial Bold</a:t>
            </a:r>
          </a:p>
        </p:txBody>
      </p:sp>
      <p:sp>
        <p:nvSpPr>
          <p:cNvPr id="9" name="Picture Placeholder 29">
            <a:extLst>
              <a:ext uri="{FF2B5EF4-FFF2-40B4-BE49-F238E27FC236}">
                <a16:creationId xmlns:a16="http://schemas.microsoft.com/office/drawing/2014/main" id="{82C08DEF-66A6-378A-5D04-AA85732C6452}"/>
              </a:ext>
            </a:extLst>
          </p:cNvPr>
          <p:cNvSpPr txBox="1">
            <a:spLocks noGrp="1"/>
          </p:cNvSpPr>
          <p:nvPr>
            <p:ph type="pic" idx="4294967295"/>
          </p:nvPr>
        </p:nvSpPr>
        <p:spPr>
          <a:xfrm>
            <a:off x="4572000" y="0"/>
            <a:ext cx="7619996" cy="6865936"/>
          </a:xfrm>
        </p:spPr>
        <p:txBody>
          <a:bodyPr anchorCtr="1"/>
          <a:lstStyle>
            <a:lvl1pPr marL="0" indent="0" algn="ctr">
              <a:buNone/>
              <a:defRPr sz="2000"/>
            </a:lvl1pPr>
            <a:lvl2pPr marL="0" lvl="0" indent="0" algn="ctr">
              <a:spcBef>
                <a:spcPts val="1000"/>
              </a:spcBef>
              <a:buNone/>
              <a:defRPr sz="2000"/>
            </a:lvl2pPr>
          </a:lstStyle>
          <a:p>
            <a:pPr lvl="0"/>
            <a:r>
              <a:rPr lang="en-US"/>
              <a:t>Click icon and select an image. Use the CROP tool under the PICTURE FORMAT tab to adjust.</a:t>
            </a:r>
          </a:p>
          <a:p>
            <a:pPr lvl="0"/>
            <a:endParaRPr lang="en-US"/>
          </a:p>
        </p:txBody>
      </p:sp>
    </p:spTree>
    <p:extLst>
      <p:ext uri="{BB962C8B-B14F-4D97-AF65-F5344CB8AC3E}">
        <p14:creationId xmlns:p14="http://schemas.microsoft.com/office/powerpoint/2010/main" val="27559509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TITLE Option 3">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A298FFB1-9C8E-E908-C3FD-95F35B009F62}"/>
              </a:ext>
            </a:extLst>
          </p:cNvPr>
          <p:cNvSpPr/>
          <p:nvPr/>
        </p:nvSpPr>
        <p:spPr>
          <a:xfrm>
            <a:off x="0" y="5486400"/>
            <a:ext cx="12191996" cy="13796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cxnSp>
        <p:nvCxnSpPr>
          <p:cNvPr id="3" name="Straight Connector 12">
            <a:extLst>
              <a:ext uri="{FF2B5EF4-FFF2-40B4-BE49-F238E27FC236}">
                <a16:creationId xmlns:a16="http://schemas.microsoft.com/office/drawing/2014/main" id="{FA455733-15A6-AEA7-355F-9F525245F8A3}"/>
              </a:ext>
            </a:extLst>
          </p:cNvPr>
          <p:cNvCxnSpPr/>
          <p:nvPr/>
        </p:nvCxnSpPr>
        <p:spPr>
          <a:xfrm>
            <a:off x="85468" y="5486400"/>
            <a:ext cx="0" cy="1290520"/>
          </a:xfrm>
          <a:prstGeom prst="straightConnector1">
            <a:avLst/>
          </a:prstGeom>
          <a:noFill/>
          <a:ln w="9528" cap="flat">
            <a:solidFill>
              <a:srgbClr val="C00000"/>
            </a:solidFill>
            <a:prstDash val="solid"/>
            <a:miter/>
          </a:ln>
        </p:spPr>
      </p:cxnSp>
      <p:cxnSp>
        <p:nvCxnSpPr>
          <p:cNvPr id="4" name="Straight Connector 13">
            <a:extLst>
              <a:ext uri="{FF2B5EF4-FFF2-40B4-BE49-F238E27FC236}">
                <a16:creationId xmlns:a16="http://schemas.microsoft.com/office/drawing/2014/main" id="{87D08967-7749-9F83-4581-302DA5D42920}"/>
              </a:ext>
            </a:extLst>
          </p:cNvPr>
          <p:cNvCxnSpPr/>
          <p:nvPr/>
        </p:nvCxnSpPr>
        <p:spPr>
          <a:xfrm>
            <a:off x="12106527" y="5486400"/>
            <a:ext cx="0" cy="1290520"/>
          </a:xfrm>
          <a:prstGeom prst="straightConnector1">
            <a:avLst/>
          </a:prstGeom>
          <a:noFill/>
          <a:ln w="9528" cap="flat">
            <a:solidFill>
              <a:srgbClr val="C00000"/>
            </a:solidFill>
            <a:prstDash val="solid"/>
            <a:miter/>
          </a:ln>
        </p:spPr>
      </p:cxnSp>
      <p:cxnSp>
        <p:nvCxnSpPr>
          <p:cNvPr id="5" name="Straight Connector 14">
            <a:extLst>
              <a:ext uri="{FF2B5EF4-FFF2-40B4-BE49-F238E27FC236}">
                <a16:creationId xmlns:a16="http://schemas.microsoft.com/office/drawing/2014/main" id="{C6E6A5A3-BB76-DBD4-0870-0F0A9FFEB22A}"/>
              </a:ext>
            </a:extLst>
          </p:cNvPr>
          <p:cNvCxnSpPr/>
          <p:nvPr/>
        </p:nvCxnSpPr>
        <p:spPr>
          <a:xfrm flipH="1">
            <a:off x="85468" y="6776920"/>
            <a:ext cx="12021059" cy="0"/>
          </a:xfrm>
          <a:prstGeom prst="straightConnector1">
            <a:avLst/>
          </a:prstGeom>
          <a:noFill/>
          <a:ln w="9528" cap="flat">
            <a:solidFill>
              <a:srgbClr val="C00000"/>
            </a:solidFill>
            <a:prstDash val="solid"/>
            <a:miter/>
          </a:ln>
        </p:spPr>
      </p:cxnSp>
      <p:sp>
        <p:nvSpPr>
          <p:cNvPr id="6" name="Text Placeholder 16">
            <a:extLst>
              <a:ext uri="{FF2B5EF4-FFF2-40B4-BE49-F238E27FC236}">
                <a16:creationId xmlns:a16="http://schemas.microsoft.com/office/drawing/2014/main" id="{13BDF087-62F9-C6D0-8231-E35F7E1246D3}"/>
              </a:ext>
            </a:extLst>
          </p:cNvPr>
          <p:cNvSpPr txBox="1">
            <a:spLocks noGrp="1"/>
          </p:cNvSpPr>
          <p:nvPr>
            <p:ph type="body" idx="4294967295"/>
          </p:nvPr>
        </p:nvSpPr>
        <p:spPr>
          <a:xfrm>
            <a:off x="670227" y="5613647"/>
            <a:ext cx="8604394" cy="625778"/>
          </a:xfrm>
        </p:spPr>
        <p:txBody>
          <a:bodyPr/>
          <a:lstStyle>
            <a:lvl1pPr marL="0" indent="0">
              <a:lnSpc>
                <a:spcPct val="100000"/>
              </a:lnSpc>
              <a:spcBef>
                <a:spcPts val="0"/>
              </a:spcBef>
              <a:buNone/>
              <a:defRPr sz="4000" b="1">
                <a:solidFill>
                  <a:srgbClr val="FFFFFF"/>
                </a:solidFill>
                <a:ea typeface="Arial"/>
                <a:cs typeface="Arial"/>
              </a:defRPr>
            </a:lvl1pPr>
          </a:lstStyle>
          <a:p>
            <a:pPr lvl="0"/>
            <a:r>
              <a:rPr lang="en-US"/>
              <a:t>Title 36–44 Pt Arial Bold</a:t>
            </a:r>
          </a:p>
        </p:txBody>
      </p:sp>
      <p:sp>
        <p:nvSpPr>
          <p:cNvPr id="7" name="Text Placeholder 28">
            <a:extLst>
              <a:ext uri="{FF2B5EF4-FFF2-40B4-BE49-F238E27FC236}">
                <a16:creationId xmlns:a16="http://schemas.microsoft.com/office/drawing/2014/main" id="{72DCAF82-0166-7A13-2192-72C3217B85E2}"/>
              </a:ext>
            </a:extLst>
          </p:cNvPr>
          <p:cNvSpPr txBox="1">
            <a:spLocks noGrp="1"/>
          </p:cNvSpPr>
          <p:nvPr>
            <p:ph type="body" idx="4294967295"/>
          </p:nvPr>
        </p:nvSpPr>
        <p:spPr>
          <a:xfrm>
            <a:off x="670227" y="6239435"/>
            <a:ext cx="8604394" cy="368832"/>
          </a:xfrm>
        </p:spPr>
        <p:txBody>
          <a:bodyPr>
            <a:noAutofit/>
          </a:bodyPr>
          <a:lstStyle>
            <a:lvl1pPr marL="0" indent="0">
              <a:lnSpc>
                <a:spcPct val="100000"/>
              </a:lnSpc>
              <a:spcBef>
                <a:spcPts val="0"/>
              </a:spcBef>
              <a:buNone/>
              <a:defRPr sz="2000">
                <a:solidFill>
                  <a:srgbClr val="FFFFFF"/>
                </a:solidFill>
                <a:ea typeface="Arial"/>
                <a:cs typeface="Arial"/>
              </a:defRPr>
            </a:lvl1pPr>
          </a:lstStyle>
          <a:p>
            <a:pPr lvl="0"/>
            <a:r>
              <a:rPr lang="en-US"/>
              <a:t>Name or Secondary Title 20–24 Pt Arial</a:t>
            </a:r>
          </a:p>
        </p:txBody>
      </p:sp>
      <p:sp>
        <p:nvSpPr>
          <p:cNvPr id="8" name="Picture Placeholder 2">
            <a:extLst>
              <a:ext uri="{FF2B5EF4-FFF2-40B4-BE49-F238E27FC236}">
                <a16:creationId xmlns:a16="http://schemas.microsoft.com/office/drawing/2014/main" id="{A0329A66-8F40-0280-3EED-BF42A44821FC}"/>
              </a:ext>
            </a:extLst>
          </p:cNvPr>
          <p:cNvSpPr txBox="1">
            <a:spLocks noGrp="1"/>
          </p:cNvSpPr>
          <p:nvPr>
            <p:ph type="pic" idx="4294967295"/>
          </p:nvPr>
        </p:nvSpPr>
        <p:spPr>
          <a:xfrm>
            <a:off x="0" y="0"/>
            <a:ext cx="12191996" cy="5486400"/>
          </a:xfrm>
        </p:spPr>
        <p:txBody>
          <a:bodyPr anchorCtr="1"/>
          <a:lstStyle>
            <a:lvl1pPr marL="0" indent="0" algn="ctr">
              <a:buNone/>
              <a:defRPr sz="2000"/>
            </a:lvl1pPr>
            <a:lvl2pPr marL="0" lvl="0" indent="0" algn="ctr">
              <a:spcBef>
                <a:spcPts val="1000"/>
              </a:spcBef>
              <a:buNone/>
              <a:defRPr sz="2000"/>
            </a:lvl2pPr>
          </a:lstStyle>
          <a:p>
            <a:pPr lvl="0"/>
            <a:r>
              <a:rPr lang="en-US"/>
              <a:t>Click icon and select an image. Use the CROP tool under the PICTURE FORMAT tab to adjust.</a:t>
            </a:r>
          </a:p>
          <a:p>
            <a:pPr lvl="0"/>
            <a:endParaRPr lang="en-US"/>
          </a:p>
        </p:txBody>
      </p:sp>
    </p:spTree>
    <p:extLst>
      <p:ext uri="{BB962C8B-B14F-4D97-AF65-F5344CB8AC3E}">
        <p14:creationId xmlns:p14="http://schemas.microsoft.com/office/powerpoint/2010/main" val="1249914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E545F1B1-C0F1-0A65-5051-290713CDF1F2}"/>
              </a:ext>
            </a:extLst>
          </p:cNvPr>
          <p:cNvSpPr/>
          <p:nvPr/>
        </p:nvSpPr>
        <p:spPr>
          <a:xfrm>
            <a:off x="0" y="6172200"/>
            <a:ext cx="12191996" cy="6938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pic>
        <p:nvPicPr>
          <p:cNvPr id="3" name="Picture 9">
            <a:extLst>
              <a:ext uri="{FF2B5EF4-FFF2-40B4-BE49-F238E27FC236}">
                <a16:creationId xmlns:a16="http://schemas.microsoft.com/office/drawing/2014/main" id="{8A352A11-40EE-E24D-63EC-10A8707B410D}"/>
              </a:ext>
            </a:extLst>
          </p:cNvPr>
          <p:cNvPicPr>
            <a:picLocks noChangeAspect="1"/>
          </p:cNvPicPr>
          <p:nvPr/>
        </p:nvPicPr>
        <p:blipFill>
          <a:blip r:embed="rId2"/>
          <a:stretch>
            <a:fillRect/>
          </a:stretch>
        </p:blipFill>
        <p:spPr>
          <a:xfrm>
            <a:off x="-7315" y="5949058"/>
            <a:ext cx="3552828" cy="1167880"/>
          </a:xfrm>
          <a:prstGeom prst="rect">
            <a:avLst/>
          </a:prstGeom>
          <a:noFill/>
          <a:ln cap="flat">
            <a:noFill/>
          </a:ln>
        </p:spPr>
      </p:pic>
      <p:sp>
        <p:nvSpPr>
          <p:cNvPr id="4" name="Rectangle 10">
            <a:extLst>
              <a:ext uri="{FF2B5EF4-FFF2-40B4-BE49-F238E27FC236}">
                <a16:creationId xmlns:a16="http://schemas.microsoft.com/office/drawing/2014/main" id="{531C94A0-C531-8033-795D-ED212297A0D3}"/>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sp>
        <p:nvSpPr>
          <p:cNvPr id="5" name="Text Placeholder 7">
            <a:extLst>
              <a:ext uri="{FF2B5EF4-FFF2-40B4-BE49-F238E27FC236}">
                <a16:creationId xmlns:a16="http://schemas.microsoft.com/office/drawing/2014/main" id="{1DF50FDC-A79F-E4CB-7440-D08D280B84E3}"/>
              </a:ext>
            </a:extLst>
          </p:cNvPr>
          <p:cNvSpPr txBox="1">
            <a:spLocks noGrp="1"/>
          </p:cNvSpPr>
          <p:nvPr>
            <p:ph type="body" idx="4294967295"/>
          </p:nvPr>
        </p:nvSpPr>
        <p:spPr>
          <a:xfrm>
            <a:off x="931865" y="2226874"/>
            <a:ext cx="10328276" cy="908209"/>
          </a:xfrm>
        </p:spPr>
        <p:txBody>
          <a:bodyPr anchorCtr="1"/>
          <a:lstStyle>
            <a:lvl1pPr marL="0" indent="0" algn="ctr">
              <a:lnSpc>
                <a:spcPct val="100000"/>
              </a:lnSpc>
              <a:spcBef>
                <a:spcPts val="0"/>
              </a:spcBef>
              <a:buNone/>
              <a:defRPr sz="4800" b="1" i="1">
                <a:ea typeface="Arial"/>
                <a:cs typeface="Arial"/>
              </a:defRPr>
            </a:lvl1pPr>
          </a:lstStyle>
          <a:p>
            <a:pPr lvl="0"/>
            <a:r>
              <a:rPr lang="en-US"/>
              <a:t>Thank you 48 Pt Arial Bold Italic.</a:t>
            </a:r>
          </a:p>
        </p:txBody>
      </p:sp>
      <p:sp>
        <p:nvSpPr>
          <p:cNvPr id="6" name="Text Placeholder 20">
            <a:extLst>
              <a:ext uri="{FF2B5EF4-FFF2-40B4-BE49-F238E27FC236}">
                <a16:creationId xmlns:a16="http://schemas.microsoft.com/office/drawing/2014/main" id="{E631A570-2BBA-BC6C-41AD-C649DC489CAF}"/>
              </a:ext>
            </a:extLst>
          </p:cNvPr>
          <p:cNvSpPr txBox="1">
            <a:spLocks noGrp="1"/>
          </p:cNvSpPr>
          <p:nvPr>
            <p:ph type="body" idx="4294967295"/>
          </p:nvPr>
        </p:nvSpPr>
        <p:spPr>
          <a:xfrm>
            <a:off x="922336" y="3280291"/>
            <a:ext cx="10334621" cy="469901"/>
          </a:xfrm>
        </p:spPr>
        <p:txBody>
          <a:bodyPr anchorCtr="1"/>
          <a:lstStyle>
            <a:lvl1pPr marL="0" indent="0" algn="ctr">
              <a:lnSpc>
                <a:spcPct val="100000"/>
              </a:lnSpc>
              <a:spcBef>
                <a:spcPts val="0"/>
              </a:spcBef>
              <a:buNone/>
              <a:defRPr sz="2000" i="1">
                <a:ea typeface="Arial"/>
                <a:cs typeface="Arial"/>
              </a:defRPr>
            </a:lvl1pPr>
          </a:lstStyle>
          <a:p>
            <a:pPr lvl="0"/>
            <a:r>
              <a:rPr lang="en-US"/>
              <a:t>Questions? OR Contact Information OR Closing Statement 20 Pt Arial Italic</a:t>
            </a:r>
          </a:p>
        </p:txBody>
      </p:sp>
    </p:spTree>
    <p:extLst>
      <p:ext uri="{BB962C8B-B14F-4D97-AF65-F5344CB8AC3E}">
        <p14:creationId xmlns:p14="http://schemas.microsoft.com/office/powerpoint/2010/main" val="442744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ption 1">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EFBCC5B1-2B21-58EF-FC78-B8CDA3923E2C}"/>
              </a:ext>
              <a:ext uri="{C183D7F6-B498-43B3-948B-1728B52AA6E4}">
                <adec:decorative xmlns:adec="http://schemas.microsoft.com/office/drawing/2017/decorative" val="1"/>
              </a:ext>
            </a:extLst>
          </p:cNvPr>
          <p:cNvSpPr/>
          <p:nvPr/>
        </p:nvSpPr>
        <p:spPr>
          <a:xfrm>
            <a:off x="0" y="0"/>
            <a:ext cx="12191996" cy="68660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sp>
        <p:nvSpPr>
          <p:cNvPr id="4" name="Rectangle 10">
            <a:extLst>
              <a:ext uri="{FF2B5EF4-FFF2-40B4-BE49-F238E27FC236}">
                <a16:creationId xmlns:a16="http://schemas.microsoft.com/office/drawing/2014/main" id="{24E92F5C-4681-63F6-8AC9-17FD95E40EE5}"/>
              </a:ext>
              <a:ext uri="{C183D7F6-B498-43B3-948B-1728B52AA6E4}">
                <adec:decorative xmlns:adec="http://schemas.microsoft.com/office/drawing/2017/decorative" val="1"/>
              </a:ext>
            </a:extLst>
          </p:cNvPr>
          <p:cNvSpPr/>
          <p:nvPr/>
        </p:nvSpPr>
        <p:spPr>
          <a:xfrm>
            <a:off x="85468" y="81079"/>
            <a:ext cx="12021068" cy="6695840"/>
          </a:xfrm>
          <a:prstGeom prst="rect">
            <a:avLst/>
          </a:prstGeom>
          <a:no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sp>
        <p:nvSpPr>
          <p:cNvPr id="5" name="Text Placeholder 2">
            <a:extLst>
              <a:ext uri="{FF2B5EF4-FFF2-40B4-BE49-F238E27FC236}">
                <a16:creationId xmlns:a16="http://schemas.microsoft.com/office/drawing/2014/main" id="{E95DFD39-3D9D-C9C2-3DF0-5F25008CEEF7}"/>
              </a:ext>
            </a:extLst>
          </p:cNvPr>
          <p:cNvSpPr txBox="1">
            <a:spLocks noGrp="1"/>
          </p:cNvSpPr>
          <p:nvPr>
            <p:ph type="body" idx="4294967295"/>
          </p:nvPr>
        </p:nvSpPr>
        <p:spPr>
          <a:xfrm>
            <a:off x="1201741" y="2009412"/>
            <a:ext cx="9788523" cy="1228651"/>
          </a:xfrm>
        </p:spPr>
        <p:txBody>
          <a:bodyPr anchorCtr="1"/>
          <a:lstStyle>
            <a:lvl1pPr marL="0" indent="0" algn="ctr">
              <a:lnSpc>
                <a:spcPct val="100000"/>
              </a:lnSpc>
              <a:spcBef>
                <a:spcPts val="0"/>
              </a:spcBef>
              <a:buNone/>
              <a:defRPr sz="6600" b="1">
                <a:solidFill>
                  <a:srgbClr val="FFFFFF"/>
                </a:solidFill>
                <a:ea typeface="Arial"/>
                <a:cs typeface="Arial"/>
              </a:defRPr>
            </a:lvl1pPr>
          </a:lstStyle>
          <a:p>
            <a:pPr lvl="0"/>
            <a:r>
              <a:rPr lang="en-US" dirty="0"/>
              <a:t>Title 60–72 Pt Arial Bold</a:t>
            </a:r>
          </a:p>
        </p:txBody>
      </p:sp>
      <p:sp>
        <p:nvSpPr>
          <p:cNvPr id="7" name="Text Placeholder 7">
            <a:extLst>
              <a:ext uri="{FF2B5EF4-FFF2-40B4-BE49-F238E27FC236}">
                <a16:creationId xmlns:a16="http://schemas.microsoft.com/office/drawing/2014/main" id="{15727212-9275-08ED-FF7A-1648A3E9747C}"/>
              </a:ext>
            </a:extLst>
          </p:cNvPr>
          <p:cNvSpPr txBox="1">
            <a:spLocks noGrp="1"/>
          </p:cNvSpPr>
          <p:nvPr>
            <p:ph type="body" idx="4294967295"/>
          </p:nvPr>
        </p:nvSpPr>
        <p:spPr>
          <a:xfrm>
            <a:off x="1201741" y="3238073"/>
            <a:ext cx="9788523" cy="579436"/>
          </a:xfrm>
        </p:spPr>
        <p:txBody>
          <a:bodyPr anchorCtr="1"/>
          <a:lstStyle>
            <a:lvl1pPr marL="0" indent="0" algn="ctr">
              <a:lnSpc>
                <a:spcPct val="100000"/>
              </a:lnSpc>
              <a:spcBef>
                <a:spcPts val="0"/>
              </a:spcBef>
              <a:buNone/>
              <a:defRPr>
                <a:solidFill>
                  <a:srgbClr val="FFFFFF"/>
                </a:solidFill>
                <a:ea typeface="Arial"/>
                <a:cs typeface="Arial"/>
              </a:defRPr>
            </a:lvl1pPr>
          </a:lstStyle>
          <a:p>
            <a:pPr lvl="0"/>
            <a:r>
              <a:rPr lang="en-US"/>
              <a:t>Presenter’s Name or Secondary Title 24–32 Pt Arial</a:t>
            </a:r>
          </a:p>
        </p:txBody>
      </p:sp>
      <p:sp>
        <p:nvSpPr>
          <p:cNvPr id="6" name="Text Placeholder 4">
            <a:extLst>
              <a:ext uri="{FF2B5EF4-FFF2-40B4-BE49-F238E27FC236}">
                <a16:creationId xmlns:a16="http://schemas.microsoft.com/office/drawing/2014/main" id="{E7DDD9AF-F323-DEC2-E0CD-AABC4B3C9D0E}"/>
              </a:ext>
            </a:extLst>
          </p:cNvPr>
          <p:cNvSpPr txBox="1">
            <a:spLocks noGrp="1"/>
          </p:cNvSpPr>
          <p:nvPr>
            <p:ph type="body" idx="4294967295"/>
          </p:nvPr>
        </p:nvSpPr>
        <p:spPr>
          <a:xfrm>
            <a:off x="1201741" y="4278495"/>
            <a:ext cx="9788523" cy="439277"/>
          </a:xfrm>
        </p:spPr>
        <p:txBody>
          <a:bodyPr anchorCtr="1"/>
          <a:lstStyle>
            <a:lvl1pPr marL="0" indent="0" algn="ctr">
              <a:lnSpc>
                <a:spcPct val="100000"/>
              </a:lnSpc>
              <a:spcBef>
                <a:spcPts val="0"/>
              </a:spcBef>
              <a:buNone/>
              <a:defRPr sz="2000" i="1">
                <a:solidFill>
                  <a:srgbClr val="FFFFFF"/>
                </a:solidFill>
                <a:ea typeface="Arial"/>
                <a:cs typeface="Arial"/>
              </a:defRPr>
            </a:lvl1pPr>
          </a:lstStyle>
          <a:p>
            <a:pPr lvl="0"/>
            <a:r>
              <a:rPr lang="en-US"/>
              <a:t>Presenter’s Name 20–24 Pt Arial Italic</a:t>
            </a:r>
          </a:p>
        </p:txBody>
      </p:sp>
      <p:pic>
        <p:nvPicPr>
          <p:cNvPr id="8" name="Picture 8">
            <a:extLst>
              <a:ext uri="{FF2B5EF4-FFF2-40B4-BE49-F238E27FC236}">
                <a16:creationId xmlns:a16="http://schemas.microsoft.com/office/drawing/2014/main" id="{B38EB2E9-5D19-9EB8-A0E1-0122B26BC3C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1996" y="-767474"/>
            <a:ext cx="1684891" cy="2448187"/>
          </a:xfrm>
          <a:prstGeom prst="rect">
            <a:avLst/>
          </a:prstGeom>
          <a:noFill/>
          <a:ln cap="flat">
            <a:noFill/>
          </a:ln>
        </p:spPr>
      </p:pic>
    </p:spTree>
    <p:extLst>
      <p:ext uri="{BB962C8B-B14F-4D97-AF65-F5344CB8AC3E}">
        <p14:creationId xmlns:p14="http://schemas.microsoft.com/office/powerpoint/2010/main" val="160395350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ption 2">
    <p:spTree>
      <p:nvGrpSpPr>
        <p:cNvPr id="1" name=""/>
        <p:cNvGrpSpPr/>
        <p:nvPr/>
      </p:nvGrpSpPr>
      <p:grpSpPr>
        <a:xfrm>
          <a:off x="0" y="0"/>
          <a:ext cx="0" cy="0"/>
          <a:chOff x="0" y="0"/>
          <a:chExt cx="0" cy="0"/>
        </a:xfrm>
      </p:grpSpPr>
      <p:sp>
        <p:nvSpPr>
          <p:cNvPr id="2" name="Rectangle 25">
            <a:extLst>
              <a:ext uri="{FF2B5EF4-FFF2-40B4-BE49-F238E27FC236}">
                <a16:creationId xmlns:a16="http://schemas.microsoft.com/office/drawing/2014/main" id="{B37FCE3F-DB76-168D-4608-8289F0F0DEA0}"/>
              </a:ext>
            </a:extLst>
          </p:cNvPr>
          <p:cNvSpPr/>
          <p:nvPr/>
        </p:nvSpPr>
        <p:spPr>
          <a:xfrm>
            <a:off x="0" y="0"/>
            <a:ext cx="4572000" cy="68660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grpSp>
        <p:nvGrpSpPr>
          <p:cNvPr id="3" name="Group 18">
            <a:extLst>
              <a:ext uri="{FF2B5EF4-FFF2-40B4-BE49-F238E27FC236}">
                <a16:creationId xmlns:a16="http://schemas.microsoft.com/office/drawing/2014/main" id="{5EF13C34-A82B-C245-CDE2-9BD0747FFA9F}"/>
              </a:ext>
            </a:extLst>
          </p:cNvPr>
          <p:cNvGrpSpPr/>
          <p:nvPr/>
        </p:nvGrpSpPr>
        <p:grpSpPr>
          <a:xfrm>
            <a:off x="85468" y="81079"/>
            <a:ext cx="4483743" cy="6695841"/>
            <a:chOff x="85468" y="81079"/>
            <a:chExt cx="4483743" cy="6695841"/>
          </a:xfrm>
        </p:grpSpPr>
        <p:cxnSp>
          <p:nvCxnSpPr>
            <p:cNvPr id="4" name="Straight Connector 19">
              <a:extLst>
                <a:ext uri="{FF2B5EF4-FFF2-40B4-BE49-F238E27FC236}">
                  <a16:creationId xmlns:a16="http://schemas.microsoft.com/office/drawing/2014/main" id="{AE1B9063-4295-66AB-8DD3-656B53F03D40}"/>
                </a:ext>
              </a:extLst>
            </p:cNvPr>
            <p:cNvCxnSpPr/>
            <p:nvPr/>
          </p:nvCxnSpPr>
          <p:spPr>
            <a:xfrm flipH="1">
              <a:off x="85468" y="81079"/>
              <a:ext cx="4483743" cy="0"/>
            </a:xfrm>
            <a:prstGeom prst="straightConnector1">
              <a:avLst/>
            </a:prstGeom>
            <a:noFill/>
            <a:ln w="9528" cap="flat">
              <a:solidFill>
                <a:srgbClr val="C00000"/>
              </a:solidFill>
              <a:prstDash val="solid"/>
              <a:miter/>
            </a:ln>
          </p:spPr>
        </p:cxnSp>
        <p:cxnSp>
          <p:nvCxnSpPr>
            <p:cNvPr id="5" name="Straight Connector 21">
              <a:extLst>
                <a:ext uri="{FF2B5EF4-FFF2-40B4-BE49-F238E27FC236}">
                  <a16:creationId xmlns:a16="http://schemas.microsoft.com/office/drawing/2014/main" id="{4C975120-4F86-FB25-6E63-C7D191A1B708}"/>
                </a:ext>
              </a:extLst>
            </p:cNvPr>
            <p:cNvCxnSpPr/>
            <p:nvPr/>
          </p:nvCxnSpPr>
          <p:spPr>
            <a:xfrm>
              <a:off x="85468" y="81079"/>
              <a:ext cx="0" cy="6695841"/>
            </a:xfrm>
            <a:prstGeom prst="straightConnector1">
              <a:avLst/>
            </a:prstGeom>
            <a:noFill/>
            <a:ln w="9528" cap="flat">
              <a:solidFill>
                <a:srgbClr val="C00000"/>
              </a:solidFill>
              <a:prstDash val="solid"/>
              <a:miter/>
            </a:ln>
          </p:spPr>
        </p:cxnSp>
        <p:cxnSp>
          <p:nvCxnSpPr>
            <p:cNvPr id="6" name="Straight Connector 22">
              <a:extLst>
                <a:ext uri="{FF2B5EF4-FFF2-40B4-BE49-F238E27FC236}">
                  <a16:creationId xmlns:a16="http://schemas.microsoft.com/office/drawing/2014/main" id="{05836680-2F24-D90F-32B1-6E62EBB81428}"/>
                </a:ext>
              </a:extLst>
            </p:cNvPr>
            <p:cNvCxnSpPr/>
            <p:nvPr/>
          </p:nvCxnSpPr>
          <p:spPr>
            <a:xfrm flipH="1">
              <a:off x="85468" y="6776920"/>
              <a:ext cx="4483743" cy="0"/>
            </a:xfrm>
            <a:prstGeom prst="straightConnector1">
              <a:avLst/>
            </a:prstGeom>
            <a:noFill/>
            <a:ln w="9528" cap="flat">
              <a:solidFill>
                <a:srgbClr val="C00000"/>
              </a:solidFill>
              <a:prstDash val="solid"/>
              <a:miter/>
            </a:ln>
          </p:spPr>
        </p:cxnSp>
      </p:grpSp>
      <p:pic>
        <p:nvPicPr>
          <p:cNvPr id="7" name="Picture 23">
            <a:extLst>
              <a:ext uri="{FF2B5EF4-FFF2-40B4-BE49-F238E27FC236}">
                <a16:creationId xmlns:a16="http://schemas.microsoft.com/office/drawing/2014/main" id="{27AF83DB-BAA2-E1B1-F829-4AB2136E4D66}"/>
              </a:ext>
            </a:extLst>
          </p:cNvPr>
          <p:cNvPicPr>
            <a:picLocks noChangeAspect="1"/>
          </p:cNvPicPr>
          <p:nvPr/>
        </p:nvPicPr>
        <p:blipFill>
          <a:blip r:embed="rId2"/>
          <a:stretch>
            <a:fillRect/>
          </a:stretch>
        </p:blipFill>
        <p:spPr>
          <a:xfrm>
            <a:off x="0" y="-1345859"/>
            <a:ext cx="2053175" cy="2983312"/>
          </a:xfrm>
          <a:prstGeom prst="rect">
            <a:avLst/>
          </a:prstGeom>
          <a:noFill/>
          <a:ln cap="flat">
            <a:noFill/>
          </a:ln>
        </p:spPr>
      </p:pic>
      <p:pic>
        <p:nvPicPr>
          <p:cNvPr id="8" name="Picture 24">
            <a:extLst>
              <a:ext uri="{FF2B5EF4-FFF2-40B4-BE49-F238E27FC236}">
                <a16:creationId xmlns:a16="http://schemas.microsoft.com/office/drawing/2014/main" id="{D6DE9D8C-421F-30F1-90F8-7D7D9D6DD907}"/>
              </a:ext>
            </a:extLst>
          </p:cNvPr>
          <p:cNvPicPr>
            <a:picLocks noChangeAspect="1"/>
          </p:cNvPicPr>
          <p:nvPr/>
        </p:nvPicPr>
        <p:blipFill>
          <a:blip r:embed="rId3"/>
          <a:stretch>
            <a:fillRect/>
          </a:stretch>
        </p:blipFill>
        <p:spPr>
          <a:xfrm>
            <a:off x="512749" y="5948876"/>
            <a:ext cx="2410651" cy="792428"/>
          </a:xfrm>
          <a:prstGeom prst="rect">
            <a:avLst/>
          </a:prstGeom>
          <a:noFill/>
          <a:ln cap="flat">
            <a:noFill/>
          </a:ln>
        </p:spPr>
      </p:pic>
      <p:sp>
        <p:nvSpPr>
          <p:cNvPr id="9" name="Text Placeholder 33">
            <a:extLst>
              <a:ext uri="{FF2B5EF4-FFF2-40B4-BE49-F238E27FC236}">
                <a16:creationId xmlns:a16="http://schemas.microsoft.com/office/drawing/2014/main" id="{A7E48D54-9C2F-4A35-AB33-C5ED7C31DA11}"/>
              </a:ext>
            </a:extLst>
          </p:cNvPr>
          <p:cNvSpPr txBox="1">
            <a:spLocks noGrp="1"/>
          </p:cNvSpPr>
          <p:nvPr>
            <p:ph type="body" idx="4294967295"/>
          </p:nvPr>
        </p:nvSpPr>
        <p:spPr>
          <a:xfrm>
            <a:off x="677606" y="4392512"/>
            <a:ext cx="3328992" cy="717374"/>
          </a:xfrm>
        </p:spPr>
        <p:txBody>
          <a:bodyPr/>
          <a:lstStyle>
            <a:lvl1pPr marL="0" indent="0">
              <a:lnSpc>
                <a:spcPct val="100000"/>
              </a:lnSpc>
              <a:spcBef>
                <a:spcPts val="0"/>
              </a:spcBef>
              <a:buNone/>
              <a:defRPr sz="2000" i="1">
                <a:solidFill>
                  <a:srgbClr val="FFFFFF"/>
                </a:solidFill>
                <a:ea typeface="Arial"/>
                <a:cs typeface="Arial"/>
              </a:defRPr>
            </a:lvl1pPr>
          </a:lstStyle>
          <a:p>
            <a:pPr lvl="0"/>
            <a:r>
              <a:rPr lang="en-US"/>
              <a:t>Presenter’s Name 20 Pt Arial Italic</a:t>
            </a:r>
          </a:p>
        </p:txBody>
      </p:sp>
      <p:sp>
        <p:nvSpPr>
          <p:cNvPr id="10" name="Picture Placeholder 36">
            <a:extLst>
              <a:ext uri="{FF2B5EF4-FFF2-40B4-BE49-F238E27FC236}">
                <a16:creationId xmlns:a16="http://schemas.microsoft.com/office/drawing/2014/main" id="{ACC7D156-317B-ECEC-0F91-9E8FCD8969C4}"/>
              </a:ext>
            </a:extLst>
          </p:cNvPr>
          <p:cNvSpPr txBox="1">
            <a:spLocks noGrp="1"/>
          </p:cNvSpPr>
          <p:nvPr>
            <p:ph type="pic" idx="4294967295"/>
          </p:nvPr>
        </p:nvSpPr>
        <p:spPr>
          <a:xfrm>
            <a:off x="4568827" y="0"/>
            <a:ext cx="7623179" cy="6865936"/>
          </a:xfrm>
        </p:spPr>
        <p:txBody>
          <a:bodyPr anchorCtr="1"/>
          <a:lstStyle>
            <a:lvl1pPr marL="0" indent="0" algn="ctr">
              <a:buNone/>
              <a:defRPr sz="2000">
                <a:ea typeface="Arial"/>
                <a:cs typeface="Arial"/>
              </a:defRPr>
            </a:lvl1pPr>
            <a:lvl2pPr marL="0" lvl="0" indent="0" algn="ctr">
              <a:spcBef>
                <a:spcPts val="1000"/>
              </a:spcBef>
              <a:buNone/>
              <a:defRPr sz="2000">
                <a:ea typeface="Arial"/>
                <a:cs typeface="Arial"/>
              </a:defRPr>
            </a:lvl2pPr>
          </a:lstStyle>
          <a:p>
            <a:pPr lvl="0"/>
            <a:r>
              <a:rPr lang="en-US"/>
              <a:t>Click icon and select an image. Use the CROP tool under the PICTURE FORMAT tab to adjust.</a:t>
            </a:r>
          </a:p>
          <a:p>
            <a:pPr lvl="0"/>
            <a:endParaRPr lang="en-US"/>
          </a:p>
        </p:txBody>
      </p:sp>
      <p:sp>
        <p:nvSpPr>
          <p:cNvPr id="11" name="Text Placeholder 28">
            <a:extLst>
              <a:ext uri="{FF2B5EF4-FFF2-40B4-BE49-F238E27FC236}">
                <a16:creationId xmlns:a16="http://schemas.microsoft.com/office/drawing/2014/main" id="{30E887AA-FA92-C96D-D3F2-2DF424ECF08A}"/>
              </a:ext>
            </a:extLst>
          </p:cNvPr>
          <p:cNvSpPr txBox="1">
            <a:spLocks noGrp="1"/>
          </p:cNvSpPr>
          <p:nvPr>
            <p:ph type="body" idx="4294967295"/>
          </p:nvPr>
        </p:nvSpPr>
        <p:spPr>
          <a:xfrm>
            <a:off x="677606" y="3009784"/>
            <a:ext cx="3328992" cy="698501"/>
          </a:xfrm>
        </p:spPr>
        <p:txBody>
          <a:bodyPr>
            <a:noAutofit/>
          </a:bodyPr>
          <a:lstStyle>
            <a:lvl1pPr marL="0" indent="0">
              <a:lnSpc>
                <a:spcPct val="100000"/>
              </a:lnSpc>
              <a:spcBef>
                <a:spcPts val="0"/>
              </a:spcBef>
              <a:buNone/>
              <a:defRPr sz="2000">
                <a:solidFill>
                  <a:srgbClr val="FFFFFF"/>
                </a:solidFill>
                <a:ea typeface="Arial"/>
                <a:cs typeface="Arial"/>
              </a:defRPr>
            </a:lvl1pPr>
          </a:lstStyle>
          <a:p>
            <a:pPr lvl="0"/>
            <a:r>
              <a:rPr lang="en-US"/>
              <a:t>Name or Secondary Title 20–24 Pt Arial</a:t>
            </a:r>
          </a:p>
        </p:txBody>
      </p:sp>
      <p:sp>
        <p:nvSpPr>
          <p:cNvPr id="12" name="Text Placeholder 16">
            <a:extLst>
              <a:ext uri="{FF2B5EF4-FFF2-40B4-BE49-F238E27FC236}">
                <a16:creationId xmlns:a16="http://schemas.microsoft.com/office/drawing/2014/main" id="{FDCFFA45-2F20-A0FC-B99F-6C75D960334C}"/>
              </a:ext>
            </a:extLst>
          </p:cNvPr>
          <p:cNvSpPr txBox="1">
            <a:spLocks noGrp="1"/>
          </p:cNvSpPr>
          <p:nvPr>
            <p:ph type="body" idx="4294967295"/>
          </p:nvPr>
        </p:nvSpPr>
        <p:spPr>
          <a:xfrm>
            <a:off x="677917" y="1637443"/>
            <a:ext cx="3328361" cy="1372340"/>
          </a:xfrm>
        </p:spPr>
        <p:txBody>
          <a:bodyPr/>
          <a:lstStyle>
            <a:lvl1pPr marL="0" indent="0">
              <a:lnSpc>
                <a:spcPct val="100000"/>
              </a:lnSpc>
              <a:spcBef>
                <a:spcPts val="0"/>
              </a:spcBef>
              <a:buNone/>
              <a:defRPr sz="4000" b="1">
                <a:solidFill>
                  <a:srgbClr val="FFFFFF"/>
                </a:solidFill>
                <a:ea typeface="Arial"/>
                <a:cs typeface="Arial"/>
              </a:defRPr>
            </a:lvl1pPr>
          </a:lstStyle>
          <a:p>
            <a:pPr lvl="0"/>
            <a:r>
              <a:rPr lang="en-US"/>
              <a:t>Title 36–44 Pt Arial Bold</a:t>
            </a:r>
          </a:p>
        </p:txBody>
      </p:sp>
    </p:spTree>
    <p:extLst>
      <p:ext uri="{BB962C8B-B14F-4D97-AF65-F5344CB8AC3E}">
        <p14:creationId xmlns:p14="http://schemas.microsoft.com/office/powerpoint/2010/main" val="2179967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Option 3">
    <p:spTree>
      <p:nvGrpSpPr>
        <p:cNvPr id="1" name=""/>
        <p:cNvGrpSpPr/>
        <p:nvPr/>
      </p:nvGrpSpPr>
      <p:grpSpPr>
        <a:xfrm>
          <a:off x="0" y="0"/>
          <a:ext cx="0" cy="0"/>
          <a:chOff x="0" y="0"/>
          <a:chExt cx="0" cy="0"/>
        </a:xfrm>
      </p:grpSpPr>
      <p:sp>
        <p:nvSpPr>
          <p:cNvPr id="2" name="Rectangle 40">
            <a:extLst>
              <a:ext uri="{FF2B5EF4-FFF2-40B4-BE49-F238E27FC236}">
                <a16:creationId xmlns:a16="http://schemas.microsoft.com/office/drawing/2014/main" id="{417F1217-A056-295D-4ABF-F4E6A70019AF}"/>
              </a:ext>
            </a:extLst>
          </p:cNvPr>
          <p:cNvSpPr/>
          <p:nvPr/>
        </p:nvSpPr>
        <p:spPr>
          <a:xfrm>
            <a:off x="0" y="4800600"/>
            <a:ext cx="12191996" cy="20654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pic>
        <p:nvPicPr>
          <p:cNvPr id="3" name="Picture 41">
            <a:extLst>
              <a:ext uri="{FF2B5EF4-FFF2-40B4-BE49-F238E27FC236}">
                <a16:creationId xmlns:a16="http://schemas.microsoft.com/office/drawing/2014/main" id="{94145100-ACE9-65BB-C4D3-7B82000318D8}"/>
              </a:ext>
            </a:extLst>
          </p:cNvPr>
          <p:cNvPicPr>
            <a:picLocks noChangeAspect="1"/>
          </p:cNvPicPr>
          <p:nvPr/>
        </p:nvPicPr>
        <p:blipFill>
          <a:blip r:embed="rId2"/>
          <a:stretch>
            <a:fillRect/>
          </a:stretch>
        </p:blipFill>
        <p:spPr>
          <a:xfrm>
            <a:off x="0" y="4801697"/>
            <a:ext cx="676198" cy="705697"/>
          </a:xfrm>
          <a:prstGeom prst="rect">
            <a:avLst/>
          </a:prstGeom>
          <a:noFill/>
          <a:ln cap="flat">
            <a:noFill/>
          </a:ln>
        </p:spPr>
      </p:pic>
      <p:pic>
        <p:nvPicPr>
          <p:cNvPr id="4" name="Picture 42">
            <a:extLst>
              <a:ext uri="{FF2B5EF4-FFF2-40B4-BE49-F238E27FC236}">
                <a16:creationId xmlns:a16="http://schemas.microsoft.com/office/drawing/2014/main" id="{9CBD766D-304C-153B-4C42-331AE2ABF071}"/>
              </a:ext>
            </a:extLst>
          </p:cNvPr>
          <p:cNvPicPr>
            <a:picLocks noChangeAspect="1"/>
          </p:cNvPicPr>
          <p:nvPr/>
        </p:nvPicPr>
        <p:blipFill>
          <a:blip r:embed="rId3"/>
          <a:stretch>
            <a:fillRect/>
          </a:stretch>
        </p:blipFill>
        <p:spPr>
          <a:xfrm>
            <a:off x="9669615" y="5948876"/>
            <a:ext cx="2410651" cy="792428"/>
          </a:xfrm>
          <a:prstGeom prst="rect">
            <a:avLst/>
          </a:prstGeom>
          <a:noFill/>
          <a:ln cap="flat">
            <a:noFill/>
          </a:ln>
        </p:spPr>
      </p:pic>
      <p:cxnSp>
        <p:nvCxnSpPr>
          <p:cNvPr id="5" name="Straight Connector 37">
            <a:extLst>
              <a:ext uri="{FF2B5EF4-FFF2-40B4-BE49-F238E27FC236}">
                <a16:creationId xmlns:a16="http://schemas.microsoft.com/office/drawing/2014/main" id="{DDE7EA75-F18D-E8AE-EDEF-6FB423C67376}"/>
              </a:ext>
            </a:extLst>
          </p:cNvPr>
          <p:cNvCxnSpPr/>
          <p:nvPr/>
        </p:nvCxnSpPr>
        <p:spPr>
          <a:xfrm>
            <a:off x="85468" y="4800600"/>
            <a:ext cx="0" cy="1976320"/>
          </a:xfrm>
          <a:prstGeom prst="straightConnector1">
            <a:avLst/>
          </a:prstGeom>
          <a:noFill/>
          <a:ln w="9528" cap="flat">
            <a:solidFill>
              <a:srgbClr val="C00000"/>
            </a:solidFill>
            <a:prstDash val="solid"/>
            <a:miter/>
          </a:ln>
        </p:spPr>
      </p:cxnSp>
      <p:cxnSp>
        <p:nvCxnSpPr>
          <p:cNvPr id="6" name="Straight Connector 38">
            <a:extLst>
              <a:ext uri="{FF2B5EF4-FFF2-40B4-BE49-F238E27FC236}">
                <a16:creationId xmlns:a16="http://schemas.microsoft.com/office/drawing/2014/main" id="{D4BA385E-9A4D-C1E4-CA60-26DE1F23C9CB}"/>
              </a:ext>
            </a:extLst>
          </p:cNvPr>
          <p:cNvCxnSpPr/>
          <p:nvPr/>
        </p:nvCxnSpPr>
        <p:spPr>
          <a:xfrm>
            <a:off x="12106527" y="4800600"/>
            <a:ext cx="0" cy="1976320"/>
          </a:xfrm>
          <a:prstGeom prst="straightConnector1">
            <a:avLst/>
          </a:prstGeom>
          <a:noFill/>
          <a:ln w="9528" cap="flat">
            <a:solidFill>
              <a:srgbClr val="C00000"/>
            </a:solidFill>
            <a:prstDash val="solid"/>
            <a:miter/>
          </a:ln>
        </p:spPr>
      </p:cxnSp>
      <p:cxnSp>
        <p:nvCxnSpPr>
          <p:cNvPr id="7" name="Straight Connector 39">
            <a:extLst>
              <a:ext uri="{FF2B5EF4-FFF2-40B4-BE49-F238E27FC236}">
                <a16:creationId xmlns:a16="http://schemas.microsoft.com/office/drawing/2014/main" id="{A198417B-A125-186F-5114-439253B30AFB}"/>
              </a:ext>
            </a:extLst>
          </p:cNvPr>
          <p:cNvCxnSpPr/>
          <p:nvPr/>
        </p:nvCxnSpPr>
        <p:spPr>
          <a:xfrm flipH="1">
            <a:off x="85468" y="6776920"/>
            <a:ext cx="12021059" cy="0"/>
          </a:xfrm>
          <a:prstGeom prst="straightConnector1">
            <a:avLst/>
          </a:prstGeom>
          <a:noFill/>
          <a:ln w="9528" cap="flat">
            <a:solidFill>
              <a:srgbClr val="C00000"/>
            </a:solidFill>
            <a:prstDash val="solid"/>
            <a:miter/>
          </a:ln>
        </p:spPr>
      </p:cxnSp>
      <p:sp>
        <p:nvSpPr>
          <p:cNvPr id="8" name="Text Placeholder 52">
            <a:extLst>
              <a:ext uri="{FF2B5EF4-FFF2-40B4-BE49-F238E27FC236}">
                <a16:creationId xmlns:a16="http://schemas.microsoft.com/office/drawing/2014/main" id="{4110C061-32C2-7B0F-6AD2-E79BA5FA6B19}"/>
              </a:ext>
            </a:extLst>
          </p:cNvPr>
          <p:cNvSpPr txBox="1">
            <a:spLocks noGrp="1"/>
          </p:cNvSpPr>
          <p:nvPr>
            <p:ph type="body" idx="4294967295"/>
          </p:nvPr>
        </p:nvSpPr>
        <p:spPr>
          <a:xfrm>
            <a:off x="670227" y="6186418"/>
            <a:ext cx="8683627" cy="398458"/>
          </a:xfrm>
        </p:spPr>
        <p:txBody>
          <a:bodyPr/>
          <a:lstStyle>
            <a:lvl1pPr marL="0" indent="0">
              <a:lnSpc>
                <a:spcPct val="100000"/>
              </a:lnSpc>
              <a:spcBef>
                <a:spcPts val="0"/>
              </a:spcBef>
              <a:buNone/>
              <a:defRPr sz="2000" i="1">
                <a:solidFill>
                  <a:srgbClr val="FFFFFF"/>
                </a:solidFill>
                <a:ea typeface="Arial"/>
                <a:cs typeface="Arial"/>
              </a:defRPr>
            </a:lvl1pPr>
          </a:lstStyle>
          <a:p>
            <a:pPr lvl="0"/>
            <a:r>
              <a:rPr lang="en-US"/>
              <a:t>Presenter’s Name 20 Pt Arial Italic</a:t>
            </a:r>
          </a:p>
        </p:txBody>
      </p:sp>
      <p:sp>
        <p:nvSpPr>
          <p:cNvPr id="9" name="Picture Placeholder 55">
            <a:extLst>
              <a:ext uri="{FF2B5EF4-FFF2-40B4-BE49-F238E27FC236}">
                <a16:creationId xmlns:a16="http://schemas.microsoft.com/office/drawing/2014/main" id="{35D9B5E4-5404-09BA-4ECD-9E1F2E1985A0}"/>
              </a:ext>
            </a:extLst>
          </p:cNvPr>
          <p:cNvSpPr txBox="1">
            <a:spLocks noGrp="1"/>
          </p:cNvSpPr>
          <p:nvPr>
            <p:ph type="pic" idx="4294967295"/>
          </p:nvPr>
        </p:nvSpPr>
        <p:spPr>
          <a:xfrm>
            <a:off x="0" y="0"/>
            <a:ext cx="12191996" cy="4800600"/>
          </a:xfrm>
        </p:spPr>
        <p:txBody>
          <a:bodyPr anchorCtr="1"/>
          <a:lstStyle>
            <a:lvl1pPr marL="0" indent="0" algn="ctr">
              <a:buNone/>
              <a:defRPr sz="2000"/>
            </a:lvl1pPr>
            <a:lvl2pPr marL="0" lvl="0" indent="0" algn="ctr">
              <a:spcBef>
                <a:spcPts val="1000"/>
              </a:spcBef>
              <a:buNone/>
              <a:defRPr sz="2000"/>
            </a:lvl2pPr>
          </a:lstStyle>
          <a:p>
            <a:pPr lvl="0"/>
            <a:r>
              <a:rPr lang="en-US"/>
              <a:t>Click icon and select an image. Use the CROP tool under the PICTURE FORMAT tab to adjust.</a:t>
            </a:r>
          </a:p>
          <a:p>
            <a:pPr lvl="0"/>
            <a:endParaRPr lang="en-US"/>
          </a:p>
        </p:txBody>
      </p:sp>
      <p:sp>
        <p:nvSpPr>
          <p:cNvPr id="10" name="Text Placeholder 16">
            <a:extLst>
              <a:ext uri="{FF2B5EF4-FFF2-40B4-BE49-F238E27FC236}">
                <a16:creationId xmlns:a16="http://schemas.microsoft.com/office/drawing/2014/main" id="{D1DA3D5A-1B01-C98B-010D-86A3AFA0F299}"/>
              </a:ext>
            </a:extLst>
          </p:cNvPr>
          <p:cNvSpPr txBox="1">
            <a:spLocks noGrp="1"/>
          </p:cNvSpPr>
          <p:nvPr>
            <p:ph type="body" idx="4294967295"/>
          </p:nvPr>
        </p:nvSpPr>
        <p:spPr>
          <a:xfrm>
            <a:off x="670227" y="4967313"/>
            <a:ext cx="8604394" cy="625778"/>
          </a:xfrm>
        </p:spPr>
        <p:txBody>
          <a:bodyPr/>
          <a:lstStyle>
            <a:lvl1pPr marL="0" indent="0">
              <a:lnSpc>
                <a:spcPct val="100000"/>
              </a:lnSpc>
              <a:spcBef>
                <a:spcPts val="0"/>
              </a:spcBef>
              <a:buNone/>
              <a:defRPr sz="4000" b="1">
                <a:solidFill>
                  <a:srgbClr val="FFFFFF"/>
                </a:solidFill>
                <a:ea typeface="Arial"/>
                <a:cs typeface="Arial"/>
              </a:defRPr>
            </a:lvl1pPr>
          </a:lstStyle>
          <a:p>
            <a:pPr lvl="0"/>
            <a:r>
              <a:rPr lang="en-US"/>
              <a:t>Title 36–44 Pt Arial Bold</a:t>
            </a:r>
          </a:p>
        </p:txBody>
      </p:sp>
      <p:sp>
        <p:nvSpPr>
          <p:cNvPr id="11" name="Text Placeholder 28">
            <a:extLst>
              <a:ext uri="{FF2B5EF4-FFF2-40B4-BE49-F238E27FC236}">
                <a16:creationId xmlns:a16="http://schemas.microsoft.com/office/drawing/2014/main" id="{086B009A-3679-1B9D-ECFC-CE6E0E3C9178}"/>
              </a:ext>
            </a:extLst>
          </p:cNvPr>
          <p:cNvSpPr txBox="1">
            <a:spLocks noGrp="1"/>
          </p:cNvSpPr>
          <p:nvPr>
            <p:ph type="body" idx="4294967295"/>
          </p:nvPr>
        </p:nvSpPr>
        <p:spPr>
          <a:xfrm>
            <a:off x="670227" y="5593092"/>
            <a:ext cx="8604394" cy="368832"/>
          </a:xfrm>
        </p:spPr>
        <p:txBody>
          <a:bodyPr>
            <a:noAutofit/>
          </a:bodyPr>
          <a:lstStyle>
            <a:lvl1pPr marL="0" indent="0">
              <a:lnSpc>
                <a:spcPct val="100000"/>
              </a:lnSpc>
              <a:spcBef>
                <a:spcPts val="0"/>
              </a:spcBef>
              <a:buNone/>
              <a:defRPr sz="2000">
                <a:solidFill>
                  <a:srgbClr val="FFFFFF"/>
                </a:solidFill>
                <a:ea typeface="Arial"/>
                <a:cs typeface="Arial"/>
              </a:defRPr>
            </a:lvl1pPr>
          </a:lstStyle>
          <a:p>
            <a:pPr lvl="0"/>
            <a:r>
              <a:rPr lang="en-US"/>
              <a:t>Presenter’s Name or Secondary Title 20–24 Pt Arial</a:t>
            </a:r>
          </a:p>
        </p:txBody>
      </p:sp>
    </p:spTree>
    <p:extLst>
      <p:ext uri="{BB962C8B-B14F-4D97-AF65-F5344CB8AC3E}">
        <p14:creationId xmlns:p14="http://schemas.microsoft.com/office/powerpoint/2010/main" val="909879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8194F226-D374-1081-C5AC-5CD4DF479ED1}"/>
              </a:ext>
            </a:extLst>
          </p:cNvPr>
          <p:cNvSpPr/>
          <p:nvPr/>
        </p:nvSpPr>
        <p:spPr>
          <a:xfrm>
            <a:off x="0" y="6172200"/>
            <a:ext cx="12191996" cy="6938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pic>
        <p:nvPicPr>
          <p:cNvPr id="3" name="Picture 12">
            <a:extLst>
              <a:ext uri="{FF2B5EF4-FFF2-40B4-BE49-F238E27FC236}">
                <a16:creationId xmlns:a16="http://schemas.microsoft.com/office/drawing/2014/main" id="{9E154E49-0D58-6B42-157E-2294C402122E}"/>
              </a:ext>
            </a:extLst>
          </p:cNvPr>
          <p:cNvPicPr>
            <a:picLocks noChangeAspect="1"/>
          </p:cNvPicPr>
          <p:nvPr/>
        </p:nvPicPr>
        <p:blipFill>
          <a:blip r:embed="rId2"/>
          <a:stretch>
            <a:fillRect/>
          </a:stretch>
        </p:blipFill>
        <p:spPr>
          <a:xfrm>
            <a:off x="-7315" y="5949058"/>
            <a:ext cx="3552828" cy="1167880"/>
          </a:xfrm>
          <a:prstGeom prst="rect">
            <a:avLst/>
          </a:prstGeom>
          <a:noFill/>
          <a:ln cap="flat">
            <a:noFill/>
          </a:ln>
        </p:spPr>
      </p:pic>
      <p:sp>
        <p:nvSpPr>
          <p:cNvPr id="4" name="Rectangle 13">
            <a:extLst>
              <a:ext uri="{FF2B5EF4-FFF2-40B4-BE49-F238E27FC236}">
                <a16:creationId xmlns:a16="http://schemas.microsoft.com/office/drawing/2014/main" id="{757DDE44-F883-A162-DAB2-EE77DFEB796E}"/>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pic>
        <p:nvPicPr>
          <p:cNvPr id="5" name="Picture 14">
            <a:extLst>
              <a:ext uri="{FF2B5EF4-FFF2-40B4-BE49-F238E27FC236}">
                <a16:creationId xmlns:a16="http://schemas.microsoft.com/office/drawing/2014/main" id="{C9127744-CCB8-141E-8094-FF08079F07AC}"/>
              </a:ext>
            </a:extLst>
          </p:cNvPr>
          <p:cNvPicPr>
            <a:picLocks noChangeAspect="1"/>
          </p:cNvPicPr>
          <p:nvPr/>
        </p:nvPicPr>
        <p:blipFill>
          <a:blip r:embed="rId3"/>
          <a:stretch>
            <a:fillRect/>
          </a:stretch>
        </p:blipFill>
        <p:spPr>
          <a:xfrm>
            <a:off x="526456" y="-165259"/>
            <a:ext cx="471089" cy="684501"/>
          </a:xfrm>
          <a:prstGeom prst="rect">
            <a:avLst/>
          </a:prstGeom>
          <a:noFill/>
          <a:ln cap="flat">
            <a:noFill/>
          </a:ln>
        </p:spPr>
      </p:pic>
      <p:sp>
        <p:nvSpPr>
          <p:cNvPr id="6" name="Text Placeholder 2">
            <a:extLst>
              <a:ext uri="{FF2B5EF4-FFF2-40B4-BE49-F238E27FC236}">
                <a16:creationId xmlns:a16="http://schemas.microsoft.com/office/drawing/2014/main" id="{FCFFAA20-93B7-43F7-92A4-963D683CC313}"/>
              </a:ext>
            </a:extLst>
          </p:cNvPr>
          <p:cNvSpPr txBox="1">
            <a:spLocks noGrp="1"/>
          </p:cNvSpPr>
          <p:nvPr>
            <p:ph type="body" idx="4294967295"/>
          </p:nvPr>
        </p:nvSpPr>
        <p:spPr>
          <a:xfrm>
            <a:off x="675631" y="545311"/>
            <a:ext cx="10819674" cy="753282"/>
          </a:xfrm>
        </p:spPr>
        <p:txBody>
          <a:bodyPr/>
          <a:lstStyle>
            <a:lvl1pPr marL="0" indent="0">
              <a:lnSpc>
                <a:spcPct val="100000"/>
              </a:lnSpc>
              <a:spcBef>
                <a:spcPts val="0"/>
              </a:spcBef>
              <a:buNone/>
              <a:defRPr sz="3600" b="1" u="sng">
                <a:ea typeface="Arial"/>
                <a:cs typeface="Arial"/>
              </a:defRPr>
            </a:lvl1pPr>
          </a:lstStyle>
          <a:p>
            <a:pPr lvl="0"/>
            <a:r>
              <a:rPr lang="en-US"/>
              <a:t>Header 28–40 Pt Arial Bold, Underlined</a:t>
            </a:r>
          </a:p>
        </p:txBody>
      </p:sp>
      <p:sp>
        <p:nvSpPr>
          <p:cNvPr id="7" name="Media Placeholder 4">
            <a:extLst>
              <a:ext uri="{FF2B5EF4-FFF2-40B4-BE49-F238E27FC236}">
                <a16:creationId xmlns:a16="http://schemas.microsoft.com/office/drawing/2014/main" id="{5AC458BF-64AD-15FA-09DC-EB4E4DEE780A}"/>
              </a:ext>
            </a:extLst>
          </p:cNvPr>
          <p:cNvSpPr txBox="1">
            <a:spLocks noGrp="1"/>
          </p:cNvSpPr>
          <p:nvPr>
            <p:ph idx="4294967295"/>
          </p:nvPr>
        </p:nvSpPr>
        <p:spPr>
          <a:xfrm>
            <a:off x="2438403" y="1521744"/>
            <a:ext cx="7315200" cy="4114800"/>
          </a:xfrm>
        </p:spPr>
        <p:txBody>
          <a:bodyPr anchorCtr="1"/>
          <a:lstStyle>
            <a:lvl1pPr marL="0" indent="0" algn="ctr">
              <a:buNone/>
              <a:defRPr sz="1800"/>
            </a:lvl1pPr>
          </a:lstStyle>
          <a:p>
            <a:pPr lvl="0"/>
            <a:r>
              <a:rPr lang="en-US"/>
              <a:t>Click icon to add media</a:t>
            </a:r>
          </a:p>
        </p:txBody>
      </p:sp>
      <p:sp>
        <p:nvSpPr>
          <p:cNvPr id="8" name="Slide Number Placeholder 5">
            <a:extLst>
              <a:ext uri="{FF2B5EF4-FFF2-40B4-BE49-F238E27FC236}">
                <a16:creationId xmlns:a16="http://schemas.microsoft.com/office/drawing/2014/main" id="{B7A8F267-B1E8-7A23-E394-EE1670CFD67C}"/>
              </a:ext>
            </a:extLst>
          </p:cNvPr>
          <p:cNvSpPr txBox="1"/>
          <p:nvPr/>
        </p:nvSpPr>
        <p:spPr>
          <a:xfrm>
            <a:off x="11394100" y="6282074"/>
            <a:ext cx="562538" cy="369883"/>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6C8C654-B34F-499D-B806-B00AC7443B36}" type="slidenum">
              <a:t>‹#›</a:t>
            </a:fld>
            <a:endParaRPr lang="en-US" sz="1800" b="0" i="0" u="none" strike="noStrike" kern="1200" cap="none" spc="0" baseline="0">
              <a:solidFill>
                <a:srgbClr val="FFFFFF"/>
              </a:solidFill>
              <a:uFillTx/>
              <a:latin typeface="Oswald Light" pitchFamily="2"/>
              <a:ea typeface="Arial"/>
              <a:cs typeface="Arial"/>
            </a:endParaRPr>
          </a:p>
        </p:txBody>
      </p:sp>
      <p:sp>
        <p:nvSpPr>
          <p:cNvPr id="9" name="Text Placeholder 8">
            <a:extLst>
              <a:ext uri="{FF2B5EF4-FFF2-40B4-BE49-F238E27FC236}">
                <a16:creationId xmlns:a16="http://schemas.microsoft.com/office/drawing/2014/main" id="{837B0323-E880-2FDE-BE69-6625832A5F57}"/>
              </a:ext>
            </a:extLst>
          </p:cNvPr>
          <p:cNvSpPr txBox="1">
            <a:spLocks noGrp="1"/>
          </p:cNvSpPr>
          <p:nvPr>
            <p:ph type="body" idx="4294967295"/>
          </p:nvPr>
        </p:nvSpPr>
        <p:spPr>
          <a:xfrm>
            <a:off x="6862407" y="6311042"/>
            <a:ext cx="4527551" cy="276560"/>
          </a:xfrm>
        </p:spPr>
        <p:txBody>
          <a:bodyPr/>
          <a:lstStyle>
            <a:lvl1pPr marL="0" indent="0" algn="r">
              <a:buNone/>
              <a:defRPr sz="1800" b="1">
                <a:solidFill>
                  <a:srgbClr val="FFFFFF"/>
                </a:solidFill>
                <a:ea typeface="Arial"/>
                <a:cs typeface="Arial"/>
              </a:defRPr>
            </a:lvl1pPr>
          </a:lstStyle>
          <a:p>
            <a:pPr lvl="0"/>
            <a:r>
              <a:rPr lang="en-US"/>
              <a:t>sample.uga.edu</a:t>
            </a:r>
          </a:p>
        </p:txBody>
      </p:sp>
    </p:spTree>
    <p:extLst>
      <p:ext uri="{BB962C8B-B14F-4D97-AF65-F5344CB8AC3E}">
        <p14:creationId xmlns:p14="http://schemas.microsoft.com/office/powerpoint/2010/main" val="134315293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43DB3E36-C67E-EDA8-FE19-717E1654F15B}"/>
              </a:ext>
            </a:extLst>
          </p:cNvPr>
          <p:cNvSpPr/>
          <p:nvPr/>
        </p:nvSpPr>
        <p:spPr>
          <a:xfrm>
            <a:off x="85464" y="6145427"/>
            <a:ext cx="12191996" cy="6938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1" u="none" strike="noStrike" kern="1200" cap="none" spc="0" baseline="0">
              <a:solidFill>
                <a:srgbClr val="BC1E3E"/>
              </a:solidFill>
              <a:uFillTx/>
              <a:latin typeface="Georgia" pitchFamily="18"/>
            </a:endParaRPr>
          </a:p>
        </p:txBody>
      </p:sp>
      <p:pic>
        <p:nvPicPr>
          <p:cNvPr id="3" name="Picture 12" descr="UGA logo">
            <a:extLst>
              <a:ext uri="{FF2B5EF4-FFF2-40B4-BE49-F238E27FC236}">
                <a16:creationId xmlns:a16="http://schemas.microsoft.com/office/drawing/2014/main" id="{8A864A7A-7429-EFF2-B3E2-CD7CA07DB344}"/>
              </a:ext>
            </a:extLst>
          </p:cNvPr>
          <p:cNvPicPr>
            <a:picLocks noChangeAspect="1"/>
          </p:cNvPicPr>
          <p:nvPr/>
        </p:nvPicPr>
        <p:blipFill>
          <a:blip r:embed="rId2"/>
          <a:stretch>
            <a:fillRect/>
          </a:stretch>
        </p:blipFill>
        <p:spPr>
          <a:xfrm>
            <a:off x="-7315" y="5949058"/>
            <a:ext cx="3552828" cy="1167880"/>
          </a:xfrm>
          <a:prstGeom prst="rect">
            <a:avLst/>
          </a:prstGeom>
          <a:noFill/>
          <a:ln cap="flat">
            <a:noFill/>
          </a:ln>
        </p:spPr>
      </p:pic>
      <p:sp>
        <p:nvSpPr>
          <p:cNvPr id="4" name="Rectangle 13">
            <a:extLst>
              <a:ext uri="{FF2B5EF4-FFF2-40B4-BE49-F238E27FC236}">
                <a16:creationId xmlns:a16="http://schemas.microsoft.com/office/drawing/2014/main" id="{C89301EC-8077-AB9B-BDFE-C6F8C6B9CFF3}"/>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pic>
        <p:nvPicPr>
          <p:cNvPr id="5" name="Picture 14">
            <a:extLst>
              <a:ext uri="{FF2B5EF4-FFF2-40B4-BE49-F238E27FC236}">
                <a16:creationId xmlns:a16="http://schemas.microsoft.com/office/drawing/2014/main" id="{CFAC4504-4DA3-B5D0-CA80-39A54CD97F69}"/>
              </a:ext>
            </a:extLst>
          </p:cNvPr>
          <p:cNvPicPr>
            <a:picLocks noChangeAspect="1"/>
          </p:cNvPicPr>
          <p:nvPr/>
        </p:nvPicPr>
        <p:blipFill>
          <a:blip r:embed="rId3"/>
          <a:stretch>
            <a:fillRect/>
          </a:stretch>
        </p:blipFill>
        <p:spPr>
          <a:xfrm>
            <a:off x="526456" y="-165259"/>
            <a:ext cx="471089" cy="684501"/>
          </a:xfrm>
          <a:prstGeom prst="rect">
            <a:avLst/>
          </a:prstGeom>
          <a:noFill/>
          <a:ln cap="flat">
            <a:noFill/>
          </a:ln>
        </p:spPr>
      </p:pic>
      <p:sp>
        <p:nvSpPr>
          <p:cNvPr id="7" name="Text Placeholder 7">
            <a:extLst>
              <a:ext uri="{FF2B5EF4-FFF2-40B4-BE49-F238E27FC236}">
                <a16:creationId xmlns:a16="http://schemas.microsoft.com/office/drawing/2014/main" id="{172E1289-012E-D670-4D18-10388F086178}"/>
              </a:ext>
            </a:extLst>
          </p:cNvPr>
          <p:cNvSpPr txBox="1">
            <a:spLocks noGrp="1"/>
          </p:cNvSpPr>
          <p:nvPr>
            <p:ph type="body" idx="4294967295"/>
          </p:nvPr>
        </p:nvSpPr>
        <p:spPr>
          <a:xfrm>
            <a:off x="764484" y="1380012"/>
            <a:ext cx="10665515" cy="4106387"/>
          </a:xfrm>
        </p:spPr>
        <p:txBody>
          <a:bodyPr/>
          <a:lstStyle>
            <a:lvl1pPr marL="0">
              <a:lnSpc>
                <a:spcPct val="100000"/>
              </a:lnSpc>
              <a:spcBef>
                <a:spcPts val="0"/>
              </a:spcBef>
              <a:defRPr sz="2000" b="1">
                <a:ea typeface="Arial"/>
                <a:cs typeface="Arial"/>
              </a:defRPr>
            </a:lvl1pPr>
            <a:lvl2pPr marL="914400" lvl="2">
              <a:lnSpc>
                <a:spcPct val="100000"/>
              </a:lnSpc>
              <a:defRPr sz="1600"/>
            </a:lvl2pPr>
            <a:lvl3pPr marL="0" lvl="1">
              <a:lnSpc>
                <a:spcPct val="100000"/>
              </a:lnSpc>
              <a:spcBef>
                <a:spcPts val="0"/>
              </a:spcBef>
              <a:defRPr/>
            </a:lvl3pPr>
          </a:lstStyle>
          <a:p>
            <a:pPr lvl="0"/>
            <a:r>
              <a:rPr lang="en-US"/>
              <a:t>Agenda Topic 1 20 Pt Arial Bold</a:t>
            </a:r>
          </a:p>
          <a:p>
            <a:pPr lvl="2"/>
            <a:r>
              <a:rPr lang="en-US"/>
              <a:t>Presenter or Sub-Topic 16 Pt Arial</a:t>
            </a:r>
          </a:p>
          <a:p>
            <a:pPr lvl="1"/>
            <a:endParaRPr lang="en-US"/>
          </a:p>
        </p:txBody>
      </p:sp>
      <p:sp>
        <p:nvSpPr>
          <p:cNvPr id="8" name="Slide Number Placeholder 5">
            <a:extLst>
              <a:ext uri="{FF2B5EF4-FFF2-40B4-BE49-F238E27FC236}">
                <a16:creationId xmlns:a16="http://schemas.microsoft.com/office/drawing/2014/main" id="{1F7947E0-BC19-F097-CFD5-36327BD5F0C3}"/>
              </a:ext>
            </a:extLst>
          </p:cNvPr>
          <p:cNvSpPr txBox="1"/>
          <p:nvPr/>
        </p:nvSpPr>
        <p:spPr>
          <a:xfrm>
            <a:off x="11394100" y="6282074"/>
            <a:ext cx="562538" cy="369883"/>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28B92F1-9199-4124-98C5-C2A5E661DB25}" type="slidenum">
              <a:t>‹#›</a:t>
            </a:fld>
            <a:endParaRPr lang="en-US" sz="1800" b="0" i="0" u="none" strike="noStrike" kern="1200" cap="none" spc="0" baseline="0">
              <a:solidFill>
                <a:srgbClr val="FFFFFF"/>
              </a:solidFill>
              <a:uFillTx/>
              <a:latin typeface="Oswald Light" pitchFamily="2"/>
              <a:ea typeface="Arial"/>
              <a:cs typeface="Arial"/>
            </a:endParaRPr>
          </a:p>
        </p:txBody>
      </p:sp>
      <p:sp>
        <p:nvSpPr>
          <p:cNvPr id="9" name="Text Placeholder 8">
            <a:extLst>
              <a:ext uri="{FF2B5EF4-FFF2-40B4-BE49-F238E27FC236}">
                <a16:creationId xmlns:a16="http://schemas.microsoft.com/office/drawing/2014/main" id="{CE56C58B-91F8-4C89-2782-9F45BC93C6FB}"/>
              </a:ext>
            </a:extLst>
          </p:cNvPr>
          <p:cNvSpPr txBox="1">
            <a:spLocks noGrp="1"/>
          </p:cNvSpPr>
          <p:nvPr>
            <p:ph type="body" idx="4294967295"/>
          </p:nvPr>
        </p:nvSpPr>
        <p:spPr>
          <a:xfrm>
            <a:off x="6862407" y="6311042"/>
            <a:ext cx="4527551" cy="276560"/>
          </a:xfrm>
        </p:spPr>
        <p:txBody>
          <a:bodyPr/>
          <a:lstStyle>
            <a:lvl1pPr marL="0" indent="0" algn="r">
              <a:buNone/>
              <a:defRPr sz="1800" b="1">
                <a:solidFill>
                  <a:srgbClr val="FFFFFF"/>
                </a:solidFill>
                <a:ea typeface="Arial"/>
                <a:cs typeface="Arial"/>
              </a:defRPr>
            </a:lvl1pPr>
          </a:lstStyle>
          <a:p>
            <a:pPr lvl="0"/>
            <a:r>
              <a:rPr lang="en-US"/>
              <a:t>sample.uga.edu</a:t>
            </a:r>
          </a:p>
        </p:txBody>
      </p:sp>
      <p:sp>
        <p:nvSpPr>
          <p:cNvPr id="14" name="TextBox 13">
            <a:extLst>
              <a:ext uri="{FF2B5EF4-FFF2-40B4-BE49-F238E27FC236}">
                <a16:creationId xmlns:a16="http://schemas.microsoft.com/office/drawing/2014/main" id="{E79F867B-A856-623C-C3DD-665AF49E861F}"/>
              </a:ext>
            </a:extLst>
          </p:cNvPr>
          <p:cNvSpPr txBox="1"/>
          <p:nvPr userDrawn="1"/>
        </p:nvSpPr>
        <p:spPr>
          <a:xfrm>
            <a:off x="762000" y="671281"/>
            <a:ext cx="3164541" cy="646331"/>
          </a:xfrm>
          <a:prstGeom prst="rect">
            <a:avLst/>
          </a:prstGeom>
          <a:noFill/>
        </p:spPr>
        <p:txBody>
          <a:bodyPr wrap="square" rtlCol="0">
            <a:spAutoFit/>
          </a:bodyPr>
          <a:lstStyle/>
          <a:p>
            <a:r>
              <a:rPr lang="en-US" sz="3600" b="0" i="0" dirty="0">
                <a:solidFill>
                  <a:srgbClr val="BA0C2F"/>
                </a:solidFill>
                <a:latin typeface="Oswald Light" pitchFamily="2" charset="77"/>
              </a:rPr>
              <a:t>Agenda</a:t>
            </a:r>
          </a:p>
        </p:txBody>
      </p:sp>
    </p:spTree>
    <p:extLst>
      <p:ext uri="{BB962C8B-B14F-4D97-AF65-F5344CB8AC3E}">
        <p14:creationId xmlns:p14="http://schemas.microsoft.com/office/powerpoint/2010/main" val="181793598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Option 1">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E7C746D9-0239-720B-2A71-ABBB1FCF9ADA}"/>
              </a:ext>
            </a:extLst>
          </p:cNvPr>
          <p:cNvSpPr/>
          <p:nvPr/>
        </p:nvSpPr>
        <p:spPr>
          <a:xfrm>
            <a:off x="0" y="6172200"/>
            <a:ext cx="12191996" cy="6938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pic>
        <p:nvPicPr>
          <p:cNvPr id="3" name="Picture 12">
            <a:extLst>
              <a:ext uri="{FF2B5EF4-FFF2-40B4-BE49-F238E27FC236}">
                <a16:creationId xmlns:a16="http://schemas.microsoft.com/office/drawing/2014/main" id="{D33199B1-6F0B-A41E-93D0-A12276735F0E}"/>
              </a:ext>
            </a:extLst>
          </p:cNvPr>
          <p:cNvPicPr>
            <a:picLocks noChangeAspect="1"/>
          </p:cNvPicPr>
          <p:nvPr/>
        </p:nvPicPr>
        <p:blipFill>
          <a:blip r:embed="rId2"/>
          <a:stretch>
            <a:fillRect/>
          </a:stretch>
        </p:blipFill>
        <p:spPr>
          <a:xfrm>
            <a:off x="-7315" y="5949058"/>
            <a:ext cx="3552828" cy="1167880"/>
          </a:xfrm>
          <a:prstGeom prst="rect">
            <a:avLst/>
          </a:prstGeom>
          <a:noFill/>
          <a:ln cap="flat">
            <a:noFill/>
          </a:ln>
        </p:spPr>
      </p:pic>
      <p:sp>
        <p:nvSpPr>
          <p:cNvPr id="4" name="Rectangle 13">
            <a:extLst>
              <a:ext uri="{FF2B5EF4-FFF2-40B4-BE49-F238E27FC236}">
                <a16:creationId xmlns:a16="http://schemas.microsoft.com/office/drawing/2014/main" id="{76D99479-BCEB-8564-ACB2-0DA2FB12C0F4}"/>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pic>
        <p:nvPicPr>
          <p:cNvPr id="5" name="Picture 14">
            <a:extLst>
              <a:ext uri="{FF2B5EF4-FFF2-40B4-BE49-F238E27FC236}">
                <a16:creationId xmlns:a16="http://schemas.microsoft.com/office/drawing/2014/main" id="{F67A2771-83E5-844F-79A7-146EFDA09B58}"/>
              </a:ext>
            </a:extLst>
          </p:cNvPr>
          <p:cNvPicPr>
            <a:picLocks noChangeAspect="1"/>
          </p:cNvPicPr>
          <p:nvPr/>
        </p:nvPicPr>
        <p:blipFill>
          <a:blip r:embed="rId3"/>
          <a:stretch>
            <a:fillRect/>
          </a:stretch>
        </p:blipFill>
        <p:spPr>
          <a:xfrm>
            <a:off x="526456" y="-165259"/>
            <a:ext cx="471089" cy="684501"/>
          </a:xfrm>
          <a:prstGeom prst="rect">
            <a:avLst/>
          </a:prstGeom>
          <a:noFill/>
          <a:ln cap="flat">
            <a:noFill/>
          </a:ln>
        </p:spPr>
      </p:pic>
      <p:sp>
        <p:nvSpPr>
          <p:cNvPr id="6" name="Text Placeholder 3">
            <a:extLst>
              <a:ext uri="{FF2B5EF4-FFF2-40B4-BE49-F238E27FC236}">
                <a16:creationId xmlns:a16="http://schemas.microsoft.com/office/drawing/2014/main" id="{05C7C65B-228C-3E1C-A9B8-AB94B32D8ADB}"/>
              </a:ext>
            </a:extLst>
          </p:cNvPr>
          <p:cNvSpPr txBox="1">
            <a:spLocks noGrp="1"/>
          </p:cNvSpPr>
          <p:nvPr>
            <p:ph type="body" idx="4294967295"/>
          </p:nvPr>
        </p:nvSpPr>
        <p:spPr>
          <a:xfrm>
            <a:off x="672842" y="545393"/>
            <a:ext cx="10910885" cy="677863"/>
          </a:xfrm>
        </p:spPr>
        <p:txBody>
          <a:bodyPr/>
          <a:lstStyle>
            <a:lvl1pPr marL="0" indent="0">
              <a:lnSpc>
                <a:spcPct val="100000"/>
              </a:lnSpc>
              <a:spcBef>
                <a:spcPts val="0"/>
              </a:spcBef>
              <a:buNone/>
              <a:defRPr sz="3600" b="1" u="sng">
                <a:ea typeface="Arial"/>
                <a:cs typeface="Arial"/>
              </a:defRPr>
            </a:lvl1pPr>
          </a:lstStyle>
          <a:p>
            <a:pPr lvl="0"/>
            <a:r>
              <a:rPr lang="en-US"/>
              <a:t>Header 28–40 Pt Arial Bold, Underlined</a:t>
            </a:r>
          </a:p>
        </p:txBody>
      </p:sp>
      <p:sp>
        <p:nvSpPr>
          <p:cNvPr id="7" name="Text Placeholder 5">
            <a:extLst>
              <a:ext uri="{FF2B5EF4-FFF2-40B4-BE49-F238E27FC236}">
                <a16:creationId xmlns:a16="http://schemas.microsoft.com/office/drawing/2014/main" id="{BCBF556C-C010-692A-7F67-9077873C9618}"/>
              </a:ext>
            </a:extLst>
          </p:cNvPr>
          <p:cNvSpPr txBox="1">
            <a:spLocks noGrp="1"/>
          </p:cNvSpPr>
          <p:nvPr>
            <p:ph type="body" idx="4294967295"/>
          </p:nvPr>
        </p:nvSpPr>
        <p:spPr>
          <a:xfrm>
            <a:off x="672842" y="1406520"/>
            <a:ext cx="10910885" cy="4402141"/>
          </a:xfrm>
        </p:spPr>
        <p:txBody>
          <a:bodyPr/>
          <a:lstStyle>
            <a:lvl1pPr marL="0" indent="0">
              <a:lnSpc>
                <a:spcPct val="100000"/>
              </a:lnSpc>
              <a:spcBef>
                <a:spcPts val="0"/>
              </a:spcBef>
              <a:buNone/>
              <a:defRPr sz="2000">
                <a:ea typeface="Arial"/>
                <a:cs typeface="Arial"/>
              </a:defRPr>
            </a:lvl1pPr>
          </a:lstStyle>
          <a:p>
            <a:pPr lvl="0"/>
            <a:r>
              <a:rPr lang="en-US"/>
              <a:t>Body Content 20+ Pt Arial</a:t>
            </a:r>
          </a:p>
        </p:txBody>
      </p:sp>
      <p:sp>
        <p:nvSpPr>
          <p:cNvPr id="8" name="Slide Number Placeholder 5">
            <a:extLst>
              <a:ext uri="{FF2B5EF4-FFF2-40B4-BE49-F238E27FC236}">
                <a16:creationId xmlns:a16="http://schemas.microsoft.com/office/drawing/2014/main" id="{C560E479-2366-9362-8099-EE377800587C}"/>
              </a:ext>
            </a:extLst>
          </p:cNvPr>
          <p:cNvSpPr txBox="1"/>
          <p:nvPr/>
        </p:nvSpPr>
        <p:spPr>
          <a:xfrm>
            <a:off x="11394100" y="6282074"/>
            <a:ext cx="562538" cy="369883"/>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883817C-E061-407A-97EA-AC95A7E0D999}" type="slidenum">
              <a:t>‹#›</a:t>
            </a:fld>
            <a:endParaRPr lang="en-US" sz="1800" b="0" i="0" u="none" strike="noStrike" kern="1200" cap="none" spc="0" baseline="0">
              <a:solidFill>
                <a:srgbClr val="FFFFFF"/>
              </a:solidFill>
              <a:uFillTx/>
              <a:latin typeface="Oswald Light" pitchFamily="2"/>
              <a:ea typeface="Arial"/>
              <a:cs typeface="Arial"/>
            </a:endParaRPr>
          </a:p>
        </p:txBody>
      </p:sp>
      <p:sp>
        <p:nvSpPr>
          <p:cNvPr id="9" name="Text Placeholder 8">
            <a:extLst>
              <a:ext uri="{FF2B5EF4-FFF2-40B4-BE49-F238E27FC236}">
                <a16:creationId xmlns:a16="http://schemas.microsoft.com/office/drawing/2014/main" id="{18BB8A3A-4CEF-5C99-CD25-7B6CFE7E2383}"/>
              </a:ext>
            </a:extLst>
          </p:cNvPr>
          <p:cNvSpPr txBox="1">
            <a:spLocks noGrp="1"/>
          </p:cNvSpPr>
          <p:nvPr>
            <p:ph type="body" idx="4294967295"/>
          </p:nvPr>
        </p:nvSpPr>
        <p:spPr>
          <a:xfrm>
            <a:off x="6862407" y="6311042"/>
            <a:ext cx="4527551" cy="276560"/>
          </a:xfrm>
        </p:spPr>
        <p:txBody>
          <a:bodyPr>
            <a:noAutofit/>
          </a:bodyPr>
          <a:lstStyle>
            <a:lvl1pPr marL="0" indent="0" algn="r">
              <a:buNone/>
              <a:defRPr sz="1800" b="1">
                <a:solidFill>
                  <a:srgbClr val="FFFFFF"/>
                </a:solidFill>
                <a:ea typeface="Arial"/>
                <a:cs typeface="Arial"/>
              </a:defRPr>
            </a:lvl1pPr>
          </a:lstStyle>
          <a:p>
            <a:pPr lvl="0"/>
            <a:r>
              <a:rPr lang="en-US"/>
              <a:t>sample.uga.edu</a:t>
            </a:r>
          </a:p>
        </p:txBody>
      </p:sp>
    </p:spTree>
    <p:extLst>
      <p:ext uri="{BB962C8B-B14F-4D97-AF65-F5344CB8AC3E}">
        <p14:creationId xmlns:p14="http://schemas.microsoft.com/office/powerpoint/2010/main" val="73521834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Option 2">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9D3E8FB6-4F9B-8158-94C4-8D4B67979AA7}"/>
              </a:ext>
            </a:extLst>
          </p:cNvPr>
          <p:cNvSpPr/>
          <p:nvPr/>
        </p:nvSpPr>
        <p:spPr>
          <a:xfrm>
            <a:off x="0" y="6172200"/>
            <a:ext cx="12191996" cy="6938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pic>
        <p:nvPicPr>
          <p:cNvPr id="3" name="Picture 12">
            <a:extLst>
              <a:ext uri="{FF2B5EF4-FFF2-40B4-BE49-F238E27FC236}">
                <a16:creationId xmlns:a16="http://schemas.microsoft.com/office/drawing/2014/main" id="{72C8FD0D-A366-536F-DC72-1AFA0D0B3723}"/>
              </a:ext>
            </a:extLst>
          </p:cNvPr>
          <p:cNvPicPr>
            <a:picLocks noChangeAspect="1"/>
          </p:cNvPicPr>
          <p:nvPr/>
        </p:nvPicPr>
        <p:blipFill>
          <a:blip r:embed="rId2"/>
          <a:stretch>
            <a:fillRect/>
          </a:stretch>
        </p:blipFill>
        <p:spPr>
          <a:xfrm>
            <a:off x="-7315" y="5949058"/>
            <a:ext cx="3552828" cy="1167880"/>
          </a:xfrm>
          <a:prstGeom prst="rect">
            <a:avLst/>
          </a:prstGeom>
          <a:noFill/>
          <a:ln cap="flat">
            <a:noFill/>
          </a:ln>
        </p:spPr>
      </p:pic>
      <p:sp>
        <p:nvSpPr>
          <p:cNvPr id="4" name="Rectangle 13">
            <a:extLst>
              <a:ext uri="{FF2B5EF4-FFF2-40B4-BE49-F238E27FC236}">
                <a16:creationId xmlns:a16="http://schemas.microsoft.com/office/drawing/2014/main" id="{631BB4CA-ECF3-8B1D-5E77-FBA5CC768138}"/>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pic>
        <p:nvPicPr>
          <p:cNvPr id="5" name="Picture 14">
            <a:extLst>
              <a:ext uri="{FF2B5EF4-FFF2-40B4-BE49-F238E27FC236}">
                <a16:creationId xmlns:a16="http://schemas.microsoft.com/office/drawing/2014/main" id="{AFC3DE39-0B42-6D33-AF76-8C1483EED879}"/>
              </a:ext>
            </a:extLst>
          </p:cNvPr>
          <p:cNvPicPr>
            <a:picLocks noChangeAspect="1"/>
          </p:cNvPicPr>
          <p:nvPr/>
        </p:nvPicPr>
        <p:blipFill>
          <a:blip r:embed="rId3"/>
          <a:stretch>
            <a:fillRect/>
          </a:stretch>
        </p:blipFill>
        <p:spPr>
          <a:xfrm>
            <a:off x="526456" y="-165259"/>
            <a:ext cx="471089" cy="684501"/>
          </a:xfrm>
          <a:prstGeom prst="rect">
            <a:avLst/>
          </a:prstGeom>
          <a:noFill/>
          <a:ln cap="flat">
            <a:noFill/>
          </a:ln>
        </p:spPr>
      </p:pic>
      <p:sp>
        <p:nvSpPr>
          <p:cNvPr id="6" name="Text Placeholder 5">
            <a:extLst>
              <a:ext uri="{FF2B5EF4-FFF2-40B4-BE49-F238E27FC236}">
                <a16:creationId xmlns:a16="http://schemas.microsoft.com/office/drawing/2014/main" id="{76657F6E-55B6-85A9-78BD-F56A73197F9F}"/>
              </a:ext>
            </a:extLst>
          </p:cNvPr>
          <p:cNvSpPr txBox="1">
            <a:spLocks noGrp="1"/>
          </p:cNvSpPr>
          <p:nvPr>
            <p:ph type="body" idx="4294967295"/>
          </p:nvPr>
        </p:nvSpPr>
        <p:spPr>
          <a:xfrm>
            <a:off x="672842" y="1406520"/>
            <a:ext cx="5027864" cy="4402141"/>
          </a:xfrm>
        </p:spPr>
        <p:txBody>
          <a:bodyPr/>
          <a:lstStyle>
            <a:lvl1pPr marL="0" indent="0">
              <a:lnSpc>
                <a:spcPct val="100000"/>
              </a:lnSpc>
              <a:spcBef>
                <a:spcPts val="0"/>
              </a:spcBef>
              <a:buNone/>
              <a:defRPr sz="2000">
                <a:ea typeface="Arial"/>
                <a:cs typeface="Arial"/>
              </a:defRPr>
            </a:lvl1pPr>
          </a:lstStyle>
          <a:p>
            <a:pPr lvl="0"/>
            <a:r>
              <a:rPr lang="en-US"/>
              <a:t>Body Content 20+ Pt Arial</a:t>
            </a:r>
          </a:p>
        </p:txBody>
      </p:sp>
      <p:sp>
        <p:nvSpPr>
          <p:cNvPr id="7" name="Text Placeholder 2">
            <a:extLst>
              <a:ext uri="{FF2B5EF4-FFF2-40B4-BE49-F238E27FC236}">
                <a16:creationId xmlns:a16="http://schemas.microsoft.com/office/drawing/2014/main" id="{3FEAF05A-B7D3-9F03-A13B-3E164AF7E520}"/>
              </a:ext>
            </a:extLst>
          </p:cNvPr>
          <p:cNvSpPr txBox="1">
            <a:spLocks noGrp="1"/>
          </p:cNvSpPr>
          <p:nvPr>
            <p:ph type="body" idx="4294967295"/>
          </p:nvPr>
        </p:nvSpPr>
        <p:spPr>
          <a:xfrm>
            <a:off x="673098" y="545311"/>
            <a:ext cx="5027618" cy="661989"/>
          </a:xfrm>
        </p:spPr>
        <p:txBody>
          <a:bodyPr/>
          <a:lstStyle>
            <a:lvl1pPr marL="0" indent="0">
              <a:lnSpc>
                <a:spcPct val="100000"/>
              </a:lnSpc>
              <a:spcBef>
                <a:spcPts val="0"/>
              </a:spcBef>
              <a:buNone/>
              <a:defRPr sz="3200" b="1" u="sng">
                <a:ea typeface="Arial"/>
                <a:cs typeface="Arial"/>
              </a:defRPr>
            </a:lvl1pPr>
          </a:lstStyle>
          <a:p>
            <a:pPr lvl="0"/>
            <a:r>
              <a:rPr lang="en-US"/>
              <a:t>Header Column 1</a:t>
            </a:r>
          </a:p>
        </p:txBody>
      </p:sp>
      <p:sp>
        <p:nvSpPr>
          <p:cNvPr id="8" name="Text Placeholder 5">
            <a:extLst>
              <a:ext uri="{FF2B5EF4-FFF2-40B4-BE49-F238E27FC236}">
                <a16:creationId xmlns:a16="http://schemas.microsoft.com/office/drawing/2014/main" id="{1BD768CA-1ECD-F0A8-8E6D-3305ECE30360}"/>
              </a:ext>
            </a:extLst>
          </p:cNvPr>
          <p:cNvSpPr txBox="1">
            <a:spLocks noGrp="1"/>
          </p:cNvSpPr>
          <p:nvPr>
            <p:ph type="body" idx="4294967295"/>
          </p:nvPr>
        </p:nvSpPr>
        <p:spPr>
          <a:xfrm>
            <a:off x="6380445" y="1406520"/>
            <a:ext cx="5027864" cy="4402141"/>
          </a:xfrm>
        </p:spPr>
        <p:txBody>
          <a:bodyPr/>
          <a:lstStyle>
            <a:lvl1pPr marL="0" indent="0">
              <a:lnSpc>
                <a:spcPct val="100000"/>
              </a:lnSpc>
              <a:spcBef>
                <a:spcPts val="0"/>
              </a:spcBef>
              <a:buNone/>
              <a:defRPr sz="2000">
                <a:ea typeface="Arial"/>
                <a:cs typeface="Arial"/>
              </a:defRPr>
            </a:lvl1pPr>
          </a:lstStyle>
          <a:p>
            <a:pPr lvl="0"/>
            <a:r>
              <a:rPr lang="en-US"/>
              <a:t>Body Content 20+ Pt Arial</a:t>
            </a:r>
          </a:p>
        </p:txBody>
      </p:sp>
      <p:sp>
        <p:nvSpPr>
          <p:cNvPr id="9" name="Text Placeholder 2">
            <a:extLst>
              <a:ext uri="{FF2B5EF4-FFF2-40B4-BE49-F238E27FC236}">
                <a16:creationId xmlns:a16="http://schemas.microsoft.com/office/drawing/2014/main" id="{CF1557B1-B040-49EA-BE6C-751B020608E4}"/>
              </a:ext>
            </a:extLst>
          </p:cNvPr>
          <p:cNvSpPr txBox="1">
            <a:spLocks noGrp="1"/>
          </p:cNvSpPr>
          <p:nvPr>
            <p:ph type="body" idx="4294967295"/>
          </p:nvPr>
        </p:nvSpPr>
        <p:spPr>
          <a:xfrm>
            <a:off x="6380701" y="545311"/>
            <a:ext cx="5027618" cy="661989"/>
          </a:xfrm>
        </p:spPr>
        <p:txBody>
          <a:bodyPr/>
          <a:lstStyle>
            <a:lvl1pPr marL="0" indent="0">
              <a:lnSpc>
                <a:spcPct val="100000"/>
              </a:lnSpc>
              <a:spcBef>
                <a:spcPts val="0"/>
              </a:spcBef>
              <a:buNone/>
              <a:defRPr sz="3200" b="1" u="sng">
                <a:ea typeface="Arial"/>
                <a:cs typeface="Arial"/>
              </a:defRPr>
            </a:lvl1pPr>
          </a:lstStyle>
          <a:p>
            <a:pPr lvl="0"/>
            <a:r>
              <a:rPr lang="en-US"/>
              <a:t>Header Column 2</a:t>
            </a:r>
          </a:p>
        </p:txBody>
      </p:sp>
      <p:sp>
        <p:nvSpPr>
          <p:cNvPr id="10" name="Slide Number Placeholder 5">
            <a:extLst>
              <a:ext uri="{FF2B5EF4-FFF2-40B4-BE49-F238E27FC236}">
                <a16:creationId xmlns:a16="http://schemas.microsoft.com/office/drawing/2014/main" id="{0E9629B2-ABAD-FD8D-5C47-F23A0E8DF03D}"/>
              </a:ext>
            </a:extLst>
          </p:cNvPr>
          <p:cNvSpPr txBox="1"/>
          <p:nvPr/>
        </p:nvSpPr>
        <p:spPr>
          <a:xfrm>
            <a:off x="11394100" y="6282074"/>
            <a:ext cx="562538" cy="369883"/>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7F52035-5A30-455B-9AB0-723844C71F4F}" type="slidenum">
              <a:t>‹#›</a:t>
            </a:fld>
            <a:endParaRPr lang="en-US" sz="1800" b="1" i="0" u="sng" strike="noStrike" kern="1200" cap="none" spc="0" baseline="0">
              <a:solidFill>
                <a:srgbClr val="FFFFFF"/>
              </a:solidFill>
              <a:uFillTx/>
              <a:latin typeface="Arial"/>
              <a:ea typeface="Arial"/>
              <a:cs typeface="Arial"/>
            </a:endParaRPr>
          </a:p>
        </p:txBody>
      </p:sp>
      <p:sp>
        <p:nvSpPr>
          <p:cNvPr id="11" name="Text Placeholder 8">
            <a:extLst>
              <a:ext uri="{FF2B5EF4-FFF2-40B4-BE49-F238E27FC236}">
                <a16:creationId xmlns:a16="http://schemas.microsoft.com/office/drawing/2014/main" id="{E62CBA9E-DE20-29A8-8836-3B5C13228537}"/>
              </a:ext>
            </a:extLst>
          </p:cNvPr>
          <p:cNvSpPr txBox="1">
            <a:spLocks noGrp="1"/>
          </p:cNvSpPr>
          <p:nvPr>
            <p:ph type="body" idx="4294967295"/>
          </p:nvPr>
        </p:nvSpPr>
        <p:spPr>
          <a:xfrm>
            <a:off x="6862407" y="6311042"/>
            <a:ext cx="4527551" cy="276560"/>
          </a:xfrm>
        </p:spPr>
        <p:txBody>
          <a:bodyPr/>
          <a:lstStyle>
            <a:lvl1pPr marL="0" indent="0" algn="r">
              <a:buNone/>
              <a:defRPr sz="1800" b="1">
                <a:solidFill>
                  <a:srgbClr val="FFFFFF"/>
                </a:solidFill>
                <a:ea typeface="Arial"/>
                <a:cs typeface="Arial"/>
              </a:defRPr>
            </a:lvl1pPr>
          </a:lstStyle>
          <a:p>
            <a:pPr lvl="0"/>
            <a:r>
              <a:rPr lang="en-US"/>
              <a:t>sample.uga.edu</a:t>
            </a:r>
          </a:p>
        </p:txBody>
      </p:sp>
    </p:spTree>
    <p:extLst>
      <p:ext uri="{BB962C8B-B14F-4D97-AF65-F5344CB8AC3E}">
        <p14:creationId xmlns:p14="http://schemas.microsoft.com/office/powerpoint/2010/main" val="3154225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Option 3">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96A4A69-B667-0542-261F-AF0F82993AF4}"/>
              </a:ext>
            </a:extLst>
          </p:cNvPr>
          <p:cNvSpPr txBox="1">
            <a:spLocks noGrp="1"/>
          </p:cNvSpPr>
          <p:nvPr>
            <p:ph type="body" idx="4294967295"/>
          </p:nvPr>
        </p:nvSpPr>
        <p:spPr>
          <a:xfrm>
            <a:off x="8292593" y="545311"/>
            <a:ext cx="3129213" cy="654628"/>
          </a:xfrm>
        </p:spPr>
        <p:txBody>
          <a:bodyPr/>
          <a:lstStyle>
            <a:lvl1pPr marL="0" indent="0">
              <a:lnSpc>
                <a:spcPct val="100000"/>
              </a:lnSpc>
              <a:spcBef>
                <a:spcPts val="0"/>
              </a:spcBef>
              <a:buNone/>
              <a:defRPr b="1" u="sng">
                <a:ea typeface="Arial"/>
                <a:cs typeface="Arial"/>
              </a:defRPr>
            </a:lvl1pPr>
          </a:lstStyle>
          <a:p>
            <a:pPr lvl="0"/>
            <a:r>
              <a:rPr lang="en-US"/>
              <a:t>Arial Bold</a:t>
            </a:r>
          </a:p>
        </p:txBody>
      </p:sp>
      <p:sp>
        <p:nvSpPr>
          <p:cNvPr id="3" name="Text Placeholder 3">
            <a:extLst>
              <a:ext uri="{FF2B5EF4-FFF2-40B4-BE49-F238E27FC236}">
                <a16:creationId xmlns:a16="http://schemas.microsoft.com/office/drawing/2014/main" id="{74D410BB-204F-7792-2EFD-CCD60CCA3829}"/>
              </a:ext>
            </a:extLst>
          </p:cNvPr>
          <p:cNvSpPr txBox="1">
            <a:spLocks noGrp="1"/>
          </p:cNvSpPr>
          <p:nvPr>
            <p:ph type="body" idx="4294967295"/>
          </p:nvPr>
        </p:nvSpPr>
        <p:spPr>
          <a:xfrm>
            <a:off x="4482589" y="545311"/>
            <a:ext cx="3129213" cy="654628"/>
          </a:xfrm>
        </p:spPr>
        <p:txBody>
          <a:bodyPr/>
          <a:lstStyle>
            <a:lvl1pPr marL="0" indent="0">
              <a:lnSpc>
                <a:spcPct val="100000"/>
              </a:lnSpc>
              <a:spcBef>
                <a:spcPts val="0"/>
              </a:spcBef>
              <a:buNone/>
              <a:defRPr b="1" u="sng">
                <a:ea typeface="Arial"/>
                <a:cs typeface="Arial"/>
              </a:defRPr>
            </a:lvl1pPr>
          </a:lstStyle>
          <a:p>
            <a:pPr lvl="0"/>
            <a:r>
              <a:rPr lang="en-US"/>
              <a:t>28–40 Pt</a:t>
            </a:r>
          </a:p>
        </p:txBody>
      </p:sp>
      <p:sp>
        <p:nvSpPr>
          <p:cNvPr id="4" name="Rectangle 11">
            <a:extLst>
              <a:ext uri="{FF2B5EF4-FFF2-40B4-BE49-F238E27FC236}">
                <a16:creationId xmlns:a16="http://schemas.microsoft.com/office/drawing/2014/main" id="{981EB610-3051-C5F9-9BE1-397466D1FCAC}"/>
              </a:ext>
            </a:extLst>
          </p:cNvPr>
          <p:cNvSpPr/>
          <p:nvPr/>
        </p:nvSpPr>
        <p:spPr>
          <a:xfrm>
            <a:off x="0" y="6172200"/>
            <a:ext cx="12191996" cy="693892"/>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BC1E3E"/>
              </a:solidFill>
              <a:uFillTx/>
              <a:latin typeface="Arial"/>
            </a:endParaRPr>
          </a:p>
        </p:txBody>
      </p:sp>
      <p:pic>
        <p:nvPicPr>
          <p:cNvPr id="5" name="Picture 12">
            <a:extLst>
              <a:ext uri="{FF2B5EF4-FFF2-40B4-BE49-F238E27FC236}">
                <a16:creationId xmlns:a16="http://schemas.microsoft.com/office/drawing/2014/main" id="{C7BAD0BC-FE28-012B-D14D-7079DEEB7DF9}"/>
              </a:ext>
            </a:extLst>
          </p:cNvPr>
          <p:cNvPicPr>
            <a:picLocks noChangeAspect="1"/>
          </p:cNvPicPr>
          <p:nvPr/>
        </p:nvPicPr>
        <p:blipFill>
          <a:blip r:embed="rId2"/>
          <a:stretch>
            <a:fillRect/>
          </a:stretch>
        </p:blipFill>
        <p:spPr>
          <a:xfrm>
            <a:off x="-7315" y="5949058"/>
            <a:ext cx="3552828" cy="1167880"/>
          </a:xfrm>
          <a:prstGeom prst="rect">
            <a:avLst/>
          </a:prstGeom>
          <a:noFill/>
          <a:ln cap="flat">
            <a:noFill/>
          </a:ln>
        </p:spPr>
      </p:pic>
      <p:sp>
        <p:nvSpPr>
          <p:cNvPr id="6" name="Rectangle 13">
            <a:extLst>
              <a:ext uri="{FF2B5EF4-FFF2-40B4-BE49-F238E27FC236}">
                <a16:creationId xmlns:a16="http://schemas.microsoft.com/office/drawing/2014/main" id="{7B4E800B-A489-39F5-F6A1-CF809573C418}"/>
              </a:ext>
            </a:extLst>
          </p:cNvPr>
          <p:cNvSpPr/>
          <p:nvPr/>
        </p:nvSpPr>
        <p:spPr>
          <a:xfrm>
            <a:off x="85468" y="81079"/>
            <a:ext cx="12021068" cy="6695840"/>
          </a:xfrm>
          <a:prstGeom prst="rect">
            <a:avLst/>
          </a:prstGeom>
          <a:noFill/>
          <a:ln w="9528" cap="flat">
            <a:solidFill>
              <a:srgbClr val="BA0C2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rial"/>
            </a:endParaRPr>
          </a:p>
        </p:txBody>
      </p:sp>
      <p:pic>
        <p:nvPicPr>
          <p:cNvPr id="7" name="Picture 14">
            <a:extLst>
              <a:ext uri="{FF2B5EF4-FFF2-40B4-BE49-F238E27FC236}">
                <a16:creationId xmlns:a16="http://schemas.microsoft.com/office/drawing/2014/main" id="{9365A40D-3A16-6AF1-B06F-15F7AB3DB4F7}"/>
              </a:ext>
            </a:extLst>
          </p:cNvPr>
          <p:cNvPicPr>
            <a:picLocks noChangeAspect="1"/>
          </p:cNvPicPr>
          <p:nvPr/>
        </p:nvPicPr>
        <p:blipFill>
          <a:blip r:embed="rId3"/>
          <a:stretch>
            <a:fillRect/>
          </a:stretch>
        </p:blipFill>
        <p:spPr>
          <a:xfrm>
            <a:off x="526456" y="-165259"/>
            <a:ext cx="471089" cy="684501"/>
          </a:xfrm>
          <a:prstGeom prst="rect">
            <a:avLst/>
          </a:prstGeom>
          <a:noFill/>
          <a:ln cap="flat">
            <a:noFill/>
          </a:ln>
        </p:spPr>
      </p:pic>
      <p:sp>
        <p:nvSpPr>
          <p:cNvPr id="8" name="Text Placeholder 5">
            <a:extLst>
              <a:ext uri="{FF2B5EF4-FFF2-40B4-BE49-F238E27FC236}">
                <a16:creationId xmlns:a16="http://schemas.microsoft.com/office/drawing/2014/main" id="{3ED370E7-6E98-C5EB-FE44-228D1007D418}"/>
              </a:ext>
            </a:extLst>
          </p:cNvPr>
          <p:cNvSpPr txBox="1">
            <a:spLocks noGrp="1"/>
          </p:cNvSpPr>
          <p:nvPr>
            <p:ph type="body" idx="4294967295"/>
          </p:nvPr>
        </p:nvSpPr>
        <p:spPr>
          <a:xfrm>
            <a:off x="672852" y="1406520"/>
            <a:ext cx="3132002" cy="4402141"/>
          </a:xfrm>
        </p:spPr>
        <p:txBody>
          <a:bodyPr/>
          <a:lstStyle>
            <a:lvl1pPr marL="0" indent="0">
              <a:lnSpc>
                <a:spcPct val="100000"/>
              </a:lnSpc>
              <a:spcBef>
                <a:spcPts val="0"/>
              </a:spcBef>
              <a:buNone/>
              <a:defRPr sz="2000">
                <a:ea typeface="Arial"/>
                <a:cs typeface="Arial"/>
              </a:defRPr>
            </a:lvl1pPr>
          </a:lstStyle>
          <a:p>
            <a:pPr lvl="0"/>
            <a:r>
              <a:rPr lang="en-US"/>
              <a:t>Body Content 20+ Pt Arial</a:t>
            </a:r>
          </a:p>
        </p:txBody>
      </p:sp>
      <p:sp>
        <p:nvSpPr>
          <p:cNvPr id="9" name="Text Placeholder 3">
            <a:extLst>
              <a:ext uri="{FF2B5EF4-FFF2-40B4-BE49-F238E27FC236}">
                <a16:creationId xmlns:a16="http://schemas.microsoft.com/office/drawing/2014/main" id="{0B4BA264-CB65-DF5D-4CAF-45F5BBE6326A}"/>
              </a:ext>
            </a:extLst>
          </p:cNvPr>
          <p:cNvSpPr txBox="1">
            <a:spLocks noGrp="1"/>
          </p:cNvSpPr>
          <p:nvPr>
            <p:ph type="body" idx="4294967295"/>
          </p:nvPr>
        </p:nvSpPr>
        <p:spPr>
          <a:xfrm>
            <a:off x="675631" y="545311"/>
            <a:ext cx="3129213" cy="654628"/>
          </a:xfrm>
        </p:spPr>
        <p:txBody>
          <a:bodyPr/>
          <a:lstStyle>
            <a:lvl1pPr marL="0" indent="0">
              <a:lnSpc>
                <a:spcPct val="100000"/>
              </a:lnSpc>
              <a:spcBef>
                <a:spcPts val="0"/>
              </a:spcBef>
              <a:buNone/>
              <a:defRPr b="1" u="sng">
                <a:ea typeface="Arial"/>
                <a:cs typeface="Arial"/>
              </a:defRPr>
            </a:lvl1pPr>
          </a:lstStyle>
          <a:p>
            <a:pPr lvl="0"/>
            <a:r>
              <a:rPr lang="en-US"/>
              <a:t>Header</a:t>
            </a:r>
          </a:p>
        </p:txBody>
      </p:sp>
      <p:sp>
        <p:nvSpPr>
          <p:cNvPr id="10" name="Text Placeholder 5">
            <a:extLst>
              <a:ext uri="{FF2B5EF4-FFF2-40B4-BE49-F238E27FC236}">
                <a16:creationId xmlns:a16="http://schemas.microsoft.com/office/drawing/2014/main" id="{EF1AEA67-1548-0441-6C0C-B9B70E64CF05}"/>
              </a:ext>
            </a:extLst>
          </p:cNvPr>
          <p:cNvSpPr txBox="1">
            <a:spLocks noGrp="1"/>
          </p:cNvSpPr>
          <p:nvPr>
            <p:ph type="body" idx="4294967295"/>
          </p:nvPr>
        </p:nvSpPr>
        <p:spPr>
          <a:xfrm>
            <a:off x="4482589" y="1406520"/>
            <a:ext cx="3132002" cy="4402141"/>
          </a:xfrm>
        </p:spPr>
        <p:txBody>
          <a:bodyPr/>
          <a:lstStyle>
            <a:lvl1pPr marL="0" indent="0">
              <a:lnSpc>
                <a:spcPct val="100000"/>
              </a:lnSpc>
              <a:spcBef>
                <a:spcPts val="0"/>
              </a:spcBef>
              <a:buNone/>
              <a:defRPr sz="2000">
                <a:ea typeface="Arial"/>
                <a:cs typeface="Arial"/>
              </a:defRPr>
            </a:lvl1pPr>
          </a:lstStyle>
          <a:p>
            <a:pPr lvl="0"/>
            <a:r>
              <a:rPr lang="en-US"/>
              <a:t>Body Content 20+ Pt Arial</a:t>
            </a:r>
          </a:p>
        </p:txBody>
      </p:sp>
      <p:sp>
        <p:nvSpPr>
          <p:cNvPr id="11" name="Text Placeholder 5">
            <a:extLst>
              <a:ext uri="{FF2B5EF4-FFF2-40B4-BE49-F238E27FC236}">
                <a16:creationId xmlns:a16="http://schemas.microsoft.com/office/drawing/2014/main" id="{B193D9E7-3FA0-6F3C-22CD-6BD7C78A91E4}"/>
              </a:ext>
            </a:extLst>
          </p:cNvPr>
          <p:cNvSpPr txBox="1">
            <a:spLocks noGrp="1"/>
          </p:cNvSpPr>
          <p:nvPr>
            <p:ph type="body" idx="4294967295"/>
          </p:nvPr>
        </p:nvSpPr>
        <p:spPr>
          <a:xfrm>
            <a:off x="8292593" y="1406520"/>
            <a:ext cx="3132002" cy="4402141"/>
          </a:xfrm>
        </p:spPr>
        <p:txBody>
          <a:bodyPr/>
          <a:lstStyle>
            <a:lvl1pPr marL="0" indent="0">
              <a:lnSpc>
                <a:spcPct val="100000"/>
              </a:lnSpc>
              <a:spcBef>
                <a:spcPts val="0"/>
              </a:spcBef>
              <a:buNone/>
              <a:defRPr sz="2000">
                <a:ea typeface="Arial"/>
                <a:cs typeface="Arial"/>
              </a:defRPr>
            </a:lvl1pPr>
          </a:lstStyle>
          <a:p>
            <a:pPr lvl="0"/>
            <a:r>
              <a:rPr lang="en-US"/>
              <a:t>Body Content 20+ Pt Arial</a:t>
            </a:r>
          </a:p>
        </p:txBody>
      </p:sp>
      <p:sp>
        <p:nvSpPr>
          <p:cNvPr id="12" name="Slide Number Placeholder 5">
            <a:extLst>
              <a:ext uri="{FF2B5EF4-FFF2-40B4-BE49-F238E27FC236}">
                <a16:creationId xmlns:a16="http://schemas.microsoft.com/office/drawing/2014/main" id="{F6E7E011-EC34-8752-D6AB-3BD3F0A0B923}"/>
              </a:ext>
            </a:extLst>
          </p:cNvPr>
          <p:cNvSpPr txBox="1"/>
          <p:nvPr/>
        </p:nvSpPr>
        <p:spPr>
          <a:xfrm>
            <a:off x="11394100" y="6282074"/>
            <a:ext cx="562538" cy="369883"/>
          </a:xfrm>
          <a:prstGeom prst="rect">
            <a:avLst/>
          </a:prstGeom>
          <a:noFill/>
          <a:ln cap="flat">
            <a:noFill/>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C325045-EFE2-44C9-8EA8-31D8BE261F30}" type="slidenum">
              <a:t>‹#›</a:t>
            </a:fld>
            <a:endParaRPr lang="en-US" sz="1800" b="0" i="0" u="none" strike="noStrike" kern="1200" cap="none" spc="0" baseline="0">
              <a:solidFill>
                <a:srgbClr val="FFFFFF"/>
              </a:solidFill>
              <a:uFillTx/>
              <a:latin typeface="Oswald Light" pitchFamily="2"/>
              <a:ea typeface="Arial"/>
              <a:cs typeface="Arial"/>
            </a:endParaRPr>
          </a:p>
        </p:txBody>
      </p:sp>
      <p:sp>
        <p:nvSpPr>
          <p:cNvPr id="13" name="Text Placeholder 8">
            <a:extLst>
              <a:ext uri="{FF2B5EF4-FFF2-40B4-BE49-F238E27FC236}">
                <a16:creationId xmlns:a16="http://schemas.microsoft.com/office/drawing/2014/main" id="{8CEDEDBC-D8F9-0A9E-D3B4-62CC1CEA1BEF}"/>
              </a:ext>
            </a:extLst>
          </p:cNvPr>
          <p:cNvSpPr txBox="1">
            <a:spLocks noGrp="1"/>
          </p:cNvSpPr>
          <p:nvPr>
            <p:ph type="body" idx="4294967295"/>
          </p:nvPr>
        </p:nvSpPr>
        <p:spPr>
          <a:xfrm>
            <a:off x="6862407" y="6311042"/>
            <a:ext cx="4527551" cy="276560"/>
          </a:xfrm>
        </p:spPr>
        <p:txBody>
          <a:bodyPr>
            <a:noAutofit/>
          </a:bodyPr>
          <a:lstStyle>
            <a:lvl1pPr marL="0" indent="0" algn="r">
              <a:buNone/>
              <a:defRPr sz="1800" b="1">
                <a:solidFill>
                  <a:srgbClr val="FFFFFF"/>
                </a:solidFill>
                <a:ea typeface="Arial"/>
                <a:cs typeface="Arial"/>
              </a:defRPr>
            </a:lvl1pPr>
          </a:lstStyle>
          <a:p>
            <a:pPr lvl="0"/>
            <a:r>
              <a:rPr lang="en-US"/>
              <a:t>sample.uga.edu</a:t>
            </a:r>
          </a:p>
        </p:txBody>
      </p:sp>
    </p:spTree>
    <p:extLst>
      <p:ext uri="{BB962C8B-B14F-4D97-AF65-F5344CB8AC3E}">
        <p14:creationId xmlns:p14="http://schemas.microsoft.com/office/powerpoint/2010/main" val="402960914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3682F2-72BC-9870-2BDC-9288341EF0D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FF77D0F2-FCAC-5F6F-8717-B44E73CEACDC}"/>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F74A1C-F858-5268-AABB-B5ACA3668387}"/>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Arial"/>
              </a:defRPr>
            </a:lvl1pPr>
          </a:lstStyle>
          <a:p>
            <a:pPr lvl="0"/>
            <a:fld id="{9C9E1E1F-ABF4-4C79-8AFD-D771B8D0B4BE}" type="datetime1">
              <a:rPr lang="en-US"/>
              <a:pPr lvl="0"/>
              <a:t>3/31/26</a:t>
            </a:fld>
            <a:endParaRPr lang="en-US"/>
          </a:p>
        </p:txBody>
      </p:sp>
      <p:sp>
        <p:nvSpPr>
          <p:cNvPr id="5" name="Footer Placeholder 4">
            <a:extLst>
              <a:ext uri="{FF2B5EF4-FFF2-40B4-BE49-F238E27FC236}">
                <a16:creationId xmlns:a16="http://schemas.microsoft.com/office/drawing/2014/main" id="{4B55E11A-F88A-3341-8A34-758E5DB937D2}"/>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Arial"/>
              </a:defRPr>
            </a:lvl1pPr>
          </a:lstStyle>
          <a:p>
            <a:pPr lvl="0"/>
            <a:endParaRPr lang="en-US"/>
          </a:p>
        </p:txBody>
      </p:sp>
      <p:sp>
        <p:nvSpPr>
          <p:cNvPr id="6" name="Slide Number Placeholder 5">
            <a:extLst>
              <a:ext uri="{FF2B5EF4-FFF2-40B4-BE49-F238E27FC236}">
                <a16:creationId xmlns:a16="http://schemas.microsoft.com/office/drawing/2014/main" id="{4F581D4E-6D9C-4492-D69E-44A4F9C880D2}"/>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Oswald Light" pitchFamily="2"/>
              </a:defRPr>
            </a:lvl1pPr>
          </a:lstStyle>
          <a:p>
            <a:pPr lvl="0"/>
            <a:fld id="{80C594F1-E4B2-4F95-9621-D18266F93A5F}" type="slidenum">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Arial"/>
        </a:defRPr>
      </a:lvl1pPr>
    </p:titleStyle>
    <p:bodyStyle>
      <a:lvl1pPr marL="228600" marR="0" lvl="0" indent="-228600" algn="l" defTabSz="914400" rtl="0" fontAlgn="auto" hangingPunct="1">
        <a:lnSpc>
          <a:spcPct val="90000"/>
        </a:lnSpc>
        <a:spcBef>
          <a:spcPts val="1000"/>
        </a:spcBef>
        <a:spcAft>
          <a:spcPts val="0"/>
        </a:spcAft>
        <a:buSzPct val="100000"/>
        <a:buFont typeface="Arial"/>
        <a:buChar char="•"/>
        <a:tabLst/>
        <a:defRPr lang="en-US" sz="2800" b="0" i="0" u="none" strike="noStrike" kern="1200" cap="none" spc="0" baseline="0">
          <a:solidFill>
            <a:srgbClr val="000000"/>
          </a:solidFill>
          <a:uFillTx/>
          <a:latin typeface="Arial"/>
        </a:defRPr>
      </a:lvl1pPr>
      <a:lvl2pPr marL="685800" marR="0" lvl="1" indent="-228600" algn="l" defTabSz="914400" rtl="0" fontAlgn="auto" hangingPunct="1">
        <a:lnSpc>
          <a:spcPct val="90000"/>
        </a:lnSpc>
        <a:spcBef>
          <a:spcPts val="500"/>
        </a:spcBef>
        <a:spcAft>
          <a:spcPts val="0"/>
        </a:spcAft>
        <a:buSzPct val="100000"/>
        <a:buFont typeface="Arial"/>
        <a:buChar char="•"/>
        <a:tabLst/>
        <a:defRPr lang="en-US" sz="2400" b="0" i="0" u="none" strike="noStrike" kern="1200" cap="none" spc="0" baseline="0">
          <a:solidFill>
            <a:srgbClr val="000000"/>
          </a:solidFill>
          <a:uFillTx/>
          <a:latin typeface="Arial"/>
        </a:defRPr>
      </a:lvl2pPr>
      <a:lvl3pPr marL="1143000" marR="0" lvl="2" indent="-228600" algn="l" defTabSz="914400" rtl="0" fontAlgn="auto" hangingPunct="1">
        <a:lnSpc>
          <a:spcPct val="90000"/>
        </a:lnSpc>
        <a:spcBef>
          <a:spcPts val="500"/>
        </a:spcBef>
        <a:spcAft>
          <a:spcPts val="0"/>
        </a:spcAft>
        <a:buSzPct val="100000"/>
        <a:buFont typeface="Arial"/>
        <a:buChar char="•"/>
        <a:tabLst/>
        <a:defRPr lang="en-US" sz="2000" b="0" i="0" u="none" strike="noStrike" kern="1200" cap="none" spc="0" baseline="0">
          <a:solidFill>
            <a:srgbClr val="000000"/>
          </a:solidFill>
          <a:uFillTx/>
          <a:latin typeface="Arial"/>
        </a:defRPr>
      </a:lvl3pPr>
      <a:lvl4pPr marL="1600200" marR="0" lvl="3" indent="-228600" algn="l" defTabSz="914400" rtl="0" fontAlgn="auto" hangingPunct="1">
        <a:lnSpc>
          <a:spcPct val="90000"/>
        </a:lnSpc>
        <a:spcBef>
          <a:spcPts val="500"/>
        </a:spcBef>
        <a:spcAft>
          <a:spcPts val="0"/>
        </a:spcAft>
        <a:buSzPct val="100000"/>
        <a:buFont typeface="Arial"/>
        <a:buChar char="•"/>
        <a:tabLst/>
        <a:defRPr lang="en-US" sz="1800" b="0" i="0" u="none" strike="noStrike" kern="1200" cap="none" spc="0" baseline="0">
          <a:solidFill>
            <a:srgbClr val="000000"/>
          </a:solidFill>
          <a:uFillTx/>
          <a:latin typeface="Arial"/>
        </a:defRPr>
      </a:lvl4pPr>
      <a:lvl5pPr marL="2057400" marR="0" lvl="4" indent="-228600" algn="l" defTabSz="914400" rtl="0" fontAlgn="auto" hangingPunct="1">
        <a:lnSpc>
          <a:spcPct val="90000"/>
        </a:lnSpc>
        <a:spcBef>
          <a:spcPts val="500"/>
        </a:spcBef>
        <a:spcAft>
          <a:spcPts val="0"/>
        </a:spcAft>
        <a:buSzPct val="100000"/>
        <a:buFont typeface="Arial"/>
        <a:buChar char="•"/>
        <a:tabLst/>
        <a:defRPr lang="en-US" sz="1800" b="0" i="0" u="none" strike="noStrike" kern="1200" cap="none" spc="0" baseline="0">
          <a:solidFill>
            <a:srgbClr val="000000"/>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mailto:sdorn@uga.ed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outreach.uga.edu/policies/appointment-and-promotion-guidelines/"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outreach.uga.edu/policies/appointment-and-promotion-guideline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provost.uga.edu/wp-content/uploads/promotion-form-non-tenure-track.pdf"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mailto:mlbishop@uga.edu"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notesSlide" Target="../notesSlides/notesSlide51.xml"/><Relationship Id="rId1" Type="http://schemas.openxmlformats.org/officeDocument/2006/relationships/slideLayout" Target="../slideLayouts/slideLayout11.xml"/><Relationship Id="rId6" Type="http://schemas.openxmlformats.org/officeDocument/2006/relationships/hyperlink" Target="mailto:sdorn@uga.edu" TargetMode="External"/><Relationship Id="rId5" Type="http://schemas.openxmlformats.org/officeDocument/2006/relationships/hyperlink" Target="mailto:dbivins@uga.edu" TargetMode="External"/><Relationship Id="rId4" Type="http://schemas.openxmlformats.org/officeDocument/2006/relationships/hyperlink" Target="mailto:chapmans@uga.ed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mailto:dbivins@uga.ed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9B9A2E-96FF-2FE9-05EF-6D8B110B3902}"/>
              </a:ext>
            </a:extLst>
          </p:cNvPr>
          <p:cNvSpPr txBox="1">
            <a:spLocks noGrp="1"/>
          </p:cNvSpPr>
          <p:nvPr>
            <p:ph type="title" idx="4294967295"/>
          </p:nvPr>
        </p:nvSpPr>
        <p:spPr>
          <a:xfrm>
            <a:off x="1201738" y="2119313"/>
            <a:ext cx="9788525" cy="12287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r>
              <a:rPr kumimoji="0" lang="en-US" sz="4800" b="0" i="0" u="none" strike="noStrike" kern="1200" cap="none" spc="0" normalizeH="0" baseline="0" noProof="0" dirty="0">
                <a:ln>
                  <a:noFill/>
                </a:ln>
                <a:solidFill>
                  <a:srgbClr val="FFFFFF"/>
                </a:solidFill>
                <a:effectLst/>
                <a:uLnTx/>
                <a:uFillTx/>
                <a:latin typeface="Oswald Light" pitchFamily="2"/>
              </a:rPr>
              <a:t>Guidelines for Promotion </a:t>
            </a:r>
          </a:p>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r>
              <a:rPr kumimoji="0" lang="en-US" sz="4800" b="0" i="0" u="none" strike="noStrike" kern="1200" cap="none" spc="0" normalizeH="0" baseline="0" noProof="0" dirty="0">
                <a:ln>
                  <a:noFill/>
                </a:ln>
                <a:solidFill>
                  <a:srgbClr val="FFFFFF"/>
                </a:solidFill>
                <a:effectLst/>
                <a:uLnTx/>
                <a:uFillTx/>
                <a:latin typeface="Oswald Light" pitchFamily="2"/>
              </a:rPr>
              <a:t>and Appointment</a:t>
            </a:r>
          </a:p>
        </p:txBody>
      </p:sp>
      <p:pic>
        <p:nvPicPr>
          <p:cNvPr id="4" name="Picture 5" descr="UGA Public Service and Outreach logo">
            <a:extLst>
              <a:ext uri="{FF2B5EF4-FFF2-40B4-BE49-F238E27FC236}">
                <a16:creationId xmlns:a16="http://schemas.microsoft.com/office/drawing/2014/main" id="{CF2B7CF6-02C7-C08F-3192-16D2435CD9D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57164" y="4932021"/>
            <a:ext cx="4677672" cy="1119367"/>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929543E-0997-7362-EF76-385C0DAF674D}"/>
              </a:ext>
            </a:extLst>
          </p:cNvPr>
          <p:cNvSpPr txBox="1">
            <a:spLocks noGrp="1"/>
          </p:cNvSpPr>
          <p:nvPr>
            <p:ph type="title" idx="4294967295"/>
          </p:nvPr>
        </p:nvSpPr>
        <p:spPr>
          <a:xfrm>
            <a:off x="761996" y="108734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Public Service Associate</a:t>
            </a:r>
          </a:p>
        </p:txBody>
      </p:sp>
      <p:sp>
        <p:nvSpPr>
          <p:cNvPr id="2" name="Text Placeholder 2">
            <a:extLst>
              <a:ext uri="{FF2B5EF4-FFF2-40B4-BE49-F238E27FC236}">
                <a16:creationId xmlns:a16="http://schemas.microsoft.com/office/drawing/2014/main" id="{AF2D9C6D-275A-CA1F-C8CB-BFE8B9BDB779}"/>
              </a:ext>
            </a:extLst>
          </p:cNvPr>
          <p:cNvSpPr txBox="1">
            <a:spLocks noGrp="1"/>
          </p:cNvSpPr>
          <p:nvPr>
            <p:ph type="body" idx="4294967295"/>
          </p:nvPr>
        </p:nvSpPr>
        <p:spPr>
          <a:xfrm>
            <a:off x="1524003" y="1837267"/>
            <a:ext cx="9323295" cy="3933099"/>
          </a:xfrm>
        </p:spPr>
        <p:txBody>
          <a:bodyPr/>
          <a:lstStyle/>
          <a:p>
            <a:pPr marL="342900" lvl="0" indent="-342900" defTabSz="457200">
              <a:lnSpc>
                <a:spcPct val="100000"/>
              </a:lnSpc>
              <a:spcBef>
                <a:spcPts val="300"/>
              </a:spcBef>
              <a:spcAft>
                <a:spcPts val="1200"/>
              </a:spcAft>
              <a:buFont typeface="Arial" pitchFamily="34"/>
            </a:pPr>
            <a:r>
              <a:rPr lang="en-US" sz="1400" dirty="0">
                <a:latin typeface="Georgia" pitchFamily="18"/>
              </a:rPr>
              <a:t>This rank is comparable to that of associate professor.</a:t>
            </a:r>
          </a:p>
          <a:p>
            <a:pPr marL="342900" lvl="0" indent="-342900" defTabSz="457200">
              <a:lnSpc>
                <a:spcPct val="150000"/>
              </a:lnSpc>
              <a:spcBef>
                <a:spcPts val="300"/>
              </a:spcBef>
              <a:spcAft>
                <a:spcPts val="1200"/>
              </a:spcAft>
              <a:buFont typeface="Arial" pitchFamily="34"/>
            </a:pPr>
            <a:r>
              <a:rPr lang="en-US" sz="1400" dirty="0">
                <a:latin typeface="Georgia" pitchFamily="18"/>
              </a:rPr>
              <a:t>Competency should be </a:t>
            </a:r>
            <a:r>
              <a:rPr lang="en-US" sz="1400" dirty="0">
                <a:solidFill>
                  <a:schemeClr val="tx1"/>
                </a:solidFill>
                <a:latin typeface="Georgia" pitchFamily="18"/>
                <a:cs typeface="Arial"/>
              </a:rPr>
              <a:t>supported</a:t>
            </a:r>
            <a:r>
              <a:rPr lang="en-US" sz="1400" dirty="0">
                <a:solidFill>
                  <a:srgbClr val="C00000"/>
                </a:solidFill>
                <a:latin typeface="Georgia" pitchFamily="18"/>
                <a:cs typeface="Arial"/>
              </a:rPr>
              <a:t> </a:t>
            </a:r>
            <a:r>
              <a:rPr lang="en-US" sz="1400" dirty="0">
                <a:latin typeface="Georgia" pitchFamily="18"/>
              </a:rPr>
              <a:t>by academic preparation and experience in a field appropriate to the duties of the position.</a:t>
            </a:r>
          </a:p>
          <a:p>
            <a:pPr marL="342900" lvl="0" indent="-342900" defTabSz="457200">
              <a:lnSpc>
                <a:spcPct val="100000"/>
              </a:lnSpc>
              <a:spcBef>
                <a:spcPts val="300"/>
              </a:spcBef>
              <a:spcAft>
                <a:spcPts val="1200"/>
              </a:spcAft>
              <a:buFont typeface="Arial" pitchFamily="34"/>
            </a:pPr>
            <a:r>
              <a:rPr lang="en-US" sz="1400" dirty="0">
                <a:latin typeface="Georgia" pitchFamily="18"/>
              </a:rPr>
              <a:t>An advanced and/or terminal degree is expected. (See Note 4 on pages 7-8.)</a:t>
            </a:r>
          </a:p>
          <a:p>
            <a:pPr marL="342900" lvl="0" indent="-342900" defTabSz="457200">
              <a:lnSpc>
                <a:spcPct val="100000"/>
              </a:lnSpc>
              <a:spcBef>
                <a:spcPts val="300"/>
              </a:spcBef>
              <a:spcAft>
                <a:spcPts val="1200"/>
              </a:spcAft>
              <a:buFont typeface="Arial" pitchFamily="34"/>
            </a:pPr>
            <a:r>
              <a:rPr lang="en-US" sz="1400" dirty="0">
                <a:latin typeface="Georgia" pitchFamily="18"/>
              </a:rPr>
              <a:t>A documented record of professional growth and development is required.</a:t>
            </a:r>
          </a:p>
          <a:p>
            <a:pPr marL="342900" lvl="0" indent="-342900" defTabSz="457200">
              <a:lnSpc>
                <a:spcPct val="100000"/>
              </a:lnSpc>
              <a:spcBef>
                <a:spcPts val="300"/>
              </a:spcBef>
              <a:spcAft>
                <a:spcPts val="1200"/>
              </a:spcAft>
              <a:buFont typeface="Arial" pitchFamily="34"/>
            </a:pPr>
            <a:r>
              <a:rPr lang="en-US" sz="1400" dirty="0">
                <a:latin typeface="Georgia" pitchFamily="18"/>
              </a:rPr>
              <a:t>A documented record of consistent productivity of superior quality in work assignments is required.</a:t>
            </a:r>
          </a:p>
          <a:p>
            <a:pPr marL="342900" lvl="0" indent="-342900" defTabSz="457200">
              <a:lnSpc>
                <a:spcPct val="100000"/>
              </a:lnSpc>
              <a:spcBef>
                <a:spcPts val="300"/>
              </a:spcBef>
              <a:spcAft>
                <a:spcPts val="1200"/>
              </a:spcAft>
              <a:buFont typeface="Arial" pitchFamily="34"/>
            </a:pPr>
            <a:r>
              <a:rPr lang="en-US" sz="1400" dirty="0">
                <a:latin typeface="Georgia" pitchFamily="18"/>
              </a:rPr>
              <a:t>Demonstrated impact is required. </a:t>
            </a:r>
          </a:p>
          <a:p>
            <a:pPr marL="342900" lvl="0" indent="-342900" defTabSz="457200">
              <a:lnSpc>
                <a:spcPct val="150000"/>
              </a:lnSpc>
              <a:spcBef>
                <a:spcPts val="300"/>
              </a:spcBef>
              <a:spcAft>
                <a:spcPts val="1200"/>
              </a:spcAft>
              <a:buFont typeface="Arial" pitchFamily="34"/>
            </a:pPr>
            <a:r>
              <a:rPr lang="en-US" sz="1400" dirty="0">
                <a:latin typeface="Georgia" pitchFamily="18"/>
                <a:cs typeface="Arial"/>
              </a:rPr>
              <a:t>A documented record of meaningful and synergistic collaboration is required, which clearly specifies the candidate’s </a:t>
            </a:r>
            <a:r>
              <a:rPr lang="en-US" sz="1400" u="sng" dirty="0">
                <a:latin typeface="Georgia" pitchFamily="18"/>
                <a:cs typeface="Arial"/>
              </a:rPr>
              <a:t>role and level of </a:t>
            </a:r>
            <a:r>
              <a:rPr lang="en-US" sz="1400" dirty="0">
                <a:latin typeface="Georgia" pitchFamily="18"/>
                <a:cs typeface="Arial"/>
              </a:rPr>
              <a:t>contribution, </a:t>
            </a:r>
            <a:r>
              <a:rPr lang="en-US" sz="1400" u="sng" dirty="0">
                <a:latin typeface="Georgia" pitchFamily="18"/>
                <a:cs typeface="Arial"/>
              </a:rPr>
              <a:t>and the overall impact of the collaboration.</a:t>
            </a:r>
            <a:r>
              <a:rPr lang="en-US" sz="1400" dirty="0">
                <a:latin typeface="Georgia" pitchFamily="18"/>
                <a:cs typeface="Arial"/>
              </a:rPr>
              <a:t> (See Note 5 on page 8.)</a:t>
            </a:r>
          </a:p>
        </p:txBody>
      </p:sp>
      <p:sp>
        <p:nvSpPr>
          <p:cNvPr id="3" name="Text Placeholder 3">
            <a:extLst>
              <a:ext uri="{FF2B5EF4-FFF2-40B4-BE49-F238E27FC236}">
                <a16:creationId xmlns:a16="http://schemas.microsoft.com/office/drawing/2014/main" id="{9AFB26EF-B7A4-A474-C4AE-C9FC09D7C0E9}"/>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96">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2E74992B-01A3-7128-C254-F7A2D0A00040}"/>
              </a:ext>
            </a:extLst>
          </p:cNvPr>
          <p:cNvSpPr txBox="1">
            <a:spLocks noGrp="1"/>
          </p:cNvSpPr>
          <p:nvPr>
            <p:ph type="title" idx="4294967295"/>
          </p:nvPr>
        </p:nvSpPr>
        <p:spPr>
          <a:xfrm>
            <a:off x="761996" y="88235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Public Service Associate - Continued</a:t>
            </a:r>
          </a:p>
        </p:txBody>
      </p:sp>
      <p:sp>
        <p:nvSpPr>
          <p:cNvPr id="2" name="Text Placeholder 2">
            <a:extLst>
              <a:ext uri="{FF2B5EF4-FFF2-40B4-BE49-F238E27FC236}">
                <a16:creationId xmlns:a16="http://schemas.microsoft.com/office/drawing/2014/main" id="{91E57044-FB6A-384C-18A4-CC1CD54BADA1}"/>
              </a:ext>
            </a:extLst>
          </p:cNvPr>
          <p:cNvSpPr txBox="1">
            <a:spLocks noGrp="1"/>
          </p:cNvSpPr>
          <p:nvPr>
            <p:ph type="body" idx="4294967295"/>
          </p:nvPr>
        </p:nvSpPr>
        <p:spPr>
          <a:xfrm>
            <a:off x="1514657" y="1568150"/>
            <a:ext cx="9153336" cy="4800600"/>
          </a:xfrm>
        </p:spPr>
        <p:txBody>
          <a:bodyPr/>
          <a:lstStyle/>
          <a:p>
            <a:pPr marL="342900" lvl="0" indent="-342900" defTabSz="457200">
              <a:lnSpc>
                <a:spcPct val="150000"/>
              </a:lnSpc>
              <a:spcBef>
                <a:spcPts val="300"/>
              </a:spcBef>
              <a:spcAft>
                <a:spcPts val="1200"/>
              </a:spcAft>
              <a:buFont typeface="Arial" pitchFamily="34"/>
            </a:pPr>
            <a:r>
              <a:rPr lang="en-US" sz="1400" dirty="0">
                <a:latin typeface="Georgia" pitchFamily="18"/>
              </a:rPr>
              <a:t>Tangible evidence of contributions to the body of knowledge or practice in his/her chosen field is required. </a:t>
            </a:r>
            <a:r>
              <a:rPr lang="en-US" sz="1400" dirty="0">
                <a:solidFill>
                  <a:schemeClr val="tx1"/>
                </a:solidFill>
                <a:latin typeface="Georgia" pitchFamily="18"/>
              </a:rPr>
              <a:t>(See Note 6 on pages 9-10.)</a:t>
            </a:r>
          </a:p>
          <a:p>
            <a:pPr marL="342900" lvl="0" indent="-342900" defTabSz="457200">
              <a:lnSpc>
                <a:spcPct val="150000"/>
              </a:lnSpc>
              <a:spcBef>
                <a:spcPts val="300"/>
              </a:spcBef>
              <a:spcAft>
                <a:spcPts val="1200"/>
              </a:spcAft>
              <a:buFont typeface="Arial" pitchFamily="34"/>
            </a:pPr>
            <a:r>
              <a:rPr lang="en-US" sz="1400" dirty="0">
                <a:latin typeface="Georgia" pitchFamily="18"/>
              </a:rPr>
              <a:t>Recognition as a regional and/or</a:t>
            </a:r>
            <a:r>
              <a:rPr lang="en-US" sz="1400" dirty="0">
                <a:solidFill>
                  <a:schemeClr val="tx1"/>
                </a:solidFill>
                <a:latin typeface="Georgia" pitchFamily="18"/>
              </a:rPr>
              <a:t> emerging </a:t>
            </a:r>
            <a:r>
              <a:rPr lang="en-US" sz="1400" dirty="0">
                <a:latin typeface="Georgia" pitchFamily="18"/>
              </a:rPr>
              <a:t>national leader in his/her field is required. (Regional is defined as any area outside a person’s assigned geographic responsibility, specified in the candidate’s job description.)</a:t>
            </a:r>
          </a:p>
          <a:p>
            <a:pPr marL="342900" lvl="0" indent="-342900" defTabSz="457200">
              <a:lnSpc>
                <a:spcPct val="150000"/>
              </a:lnSpc>
              <a:spcBef>
                <a:spcPts val="300"/>
              </a:spcBef>
              <a:spcAft>
                <a:spcPts val="1200"/>
              </a:spcAft>
              <a:buFont typeface="Arial" pitchFamily="34"/>
            </a:pPr>
            <a:r>
              <a:rPr lang="en-US" sz="1400" u="sng" dirty="0">
                <a:latin typeface="Georgia" pitchFamily="18"/>
                <a:cs typeface="Arial"/>
              </a:rPr>
              <a:t>In addition to meeting the criteria outlined above</a:t>
            </a:r>
            <a:r>
              <a:rPr lang="en-US" sz="1400" dirty="0">
                <a:latin typeface="Georgia" pitchFamily="18"/>
                <a:cs typeface="Arial"/>
              </a:rPr>
              <a:t>, a minimum of four years at the public service assistant rank is expected (counted from the date of his/her appointment or last promotion, including the current year). (See “Minimum Years in Rank” on page 16.)</a:t>
            </a:r>
          </a:p>
          <a:p>
            <a:pPr marL="1485900" lvl="2" indent="-342900" defTabSz="457200">
              <a:lnSpc>
                <a:spcPct val="150000"/>
              </a:lnSpc>
              <a:spcBef>
                <a:spcPts val="300"/>
              </a:spcBef>
              <a:spcAft>
                <a:spcPts val="1200"/>
              </a:spcAft>
              <a:buFont typeface="Arial" pitchFamily="34"/>
            </a:pPr>
            <a:r>
              <a:rPr lang="en-US" sz="1400" u="sng" dirty="0">
                <a:latin typeface="Georgia" pitchFamily="18"/>
              </a:rPr>
              <a:t>Page 16: The number of years alone does not denote the eligibility of the candidate for promotion. Likewise</a:t>
            </a:r>
            <a:r>
              <a:rPr lang="en-US" sz="1400" dirty="0">
                <a:latin typeface="Georgia" pitchFamily="18"/>
              </a:rPr>
              <a:t>, this guideline does not prohibit the earlier promotion of a candidate of outstanding merit. However, only especially meritorious candidates should be recommended for promotion within shorter periods.</a:t>
            </a:r>
            <a:endParaRPr lang="en-US" sz="1400" dirty="0"/>
          </a:p>
          <a:p>
            <a:pPr marL="1028700" lvl="1" indent="-342900" defTabSz="457200">
              <a:lnSpc>
                <a:spcPct val="100000"/>
              </a:lnSpc>
              <a:spcBef>
                <a:spcPts val="300"/>
              </a:spcBef>
              <a:spcAft>
                <a:spcPts val="1200"/>
              </a:spcAft>
              <a:buFont typeface="Arial" pitchFamily="34"/>
            </a:pPr>
            <a:endParaRPr lang="en-US" sz="1400" dirty="0"/>
          </a:p>
        </p:txBody>
      </p:sp>
      <p:sp>
        <p:nvSpPr>
          <p:cNvPr id="3" name="Text Placeholder 3">
            <a:extLst>
              <a:ext uri="{FF2B5EF4-FFF2-40B4-BE49-F238E27FC236}">
                <a16:creationId xmlns:a16="http://schemas.microsoft.com/office/drawing/2014/main" id="{54C80BAC-6DB5-25E9-888D-CEDEF5BF3071}"/>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72">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03A8E80-56CF-014B-BA05-7A45ACA3428F}"/>
              </a:ext>
            </a:extLst>
          </p:cNvPr>
          <p:cNvSpPr txBox="1">
            <a:spLocks noGrp="1"/>
          </p:cNvSpPr>
          <p:nvPr>
            <p:ph type="title" idx="4294967295"/>
          </p:nvPr>
        </p:nvSpPr>
        <p:spPr>
          <a:xfrm>
            <a:off x="761996" y="1307473"/>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Important for Associate Candidates!</a:t>
            </a:r>
          </a:p>
        </p:txBody>
      </p:sp>
      <p:sp>
        <p:nvSpPr>
          <p:cNvPr id="2" name="Text Placeholder 2">
            <a:extLst>
              <a:ext uri="{FF2B5EF4-FFF2-40B4-BE49-F238E27FC236}">
                <a16:creationId xmlns:a16="http://schemas.microsoft.com/office/drawing/2014/main" id="{0C6FB06F-6A8F-95BF-094F-B78D5BF8C85D}"/>
              </a:ext>
            </a:extLst>
          </p:cNvPr>
          <p:cNvSpPr txBox="1">
            <a:spLocks noGrp="1"/>
          </p:cNvSpPr>
          <p:nvPr>
            <p:ph type="body" idx="4294967295"/>
          </p:nvPr>
        </p:nvSpPr>
        <p:spPr>
          <a:xfrm>
            <a:off x="1524003" y="2057400"/>
            <a:ext cx="9144000" cy="2450747"/>
          </a:xfrm>
        </p:spPr>
        <p:txBody>
          <a:bodyPr/>
          <a:lstStyle/>
          <a:p>
            <a:pPr marL="457200" lvl="1" indent="-457200">
              <a:spcBef>
                <a:spcPts val="0"/>
              </a:spcBef>
              <a:spcAft>
                <a:spcPts val="1200"/>
              </a:spcAft>
              <a:buFont typeface="Arial" pitchFamily="34"/>
            </a:pPr>
            <a:r>
              <a:rPr lang="en-US" sz="1400" dirty="0">
                <a:solidFill>
                  <a:srgbClr val="0D0A10"/>
                </a:solidFill>
                <a:latin typeface="Georgia" pitchFamily="18"/>
              </a:rPr>
              <a:t>Demonstrated </a:t>
            </a:r>
            <a:r>
              <a:rPr lang="en-US" sz="1400" u="sng" dirty="0">
                <a:solidFill>
                  <a:srgbClr val="0D0A10"/>
                </a:solidFill>
                <a:latin typeface="Georgia" pitchFamily="18"/>
              </a:rPr>
              <a:t>impact</a:t>
            </a:r>
          </a:p>
          <a:p>
            <a:pPr marL="457200" lvl="1" indent="-457200">
              <a:spcBef>
                <a:spcPts val="0"/>
              </a:spcBef>
              <a:spcAft>
                <a:spcPts val="1200"/>
              </a:spcAft>
              <a:buFont typeface="Arial" pitchFamily="34"/>
            </a:pPr>
            <a:r>
              <a:rPr lang="en-US" sz="1400" dirty="0">
                <a:solidFill>
                  <a:srgbClr val="0D0A10"/>
                </a:solidFill>
                <a:latin typeface="Georgia" pitchFamily="18"/>
              </a:rPr>
              <a:t>Regional and/or national </a:t>
            </a:r>
            <a:r>
              <a:rPr lang="en-US" sz="1400" u="sng" dirty="0">
                <a:solidFill>
                  <a:srgbClr val="0D0A10"/>
                </a:solidFill>
                <a:latin typeface="Georgia" pitchFamily="18"/>
              </a:rPr>
              <a:t>reputation</a:t>
            </a:r>
          </a:p>
          <a:p>
            <a:pPr marL="457200" lvl="1" indent="-457200">
              <a:spcBef>
                <a:spcPts val="0"/>
              </a:spcBef>
              <a:spcAft>
                <a:spcPts val="1200"/>
              </a:spcAft>
              <a:buFont typeface="Arial" pitchFamily="34"/>
            </a:pPr>
            <a:r>
              <a:rPr lang="en-US" sz="1400" dirty="0">
                <a:latin typeface="Georgia"/>
              </a:rPr>
              <a:t>Evidence of </a:t>
            </a:r>
            <a:r>
              <a:rPr lang="en-US" sz="1400" u="sng" dirty="0">
                <a:latin typeface="Georgia"/>
              </a:rPr>
              <a:t>contributions</a:t>
            </a:r>
            <a:r>
              <a:rPr lang="en-US" sz="1400" dirty="0">
                <a:latin typeface="Georgia"/>
              </a:rPr>
              <a:t> to the body of </a:t>
            </a:r>
            <a:r>
              <a:rPr lang="en-US" sz="1400" u="sng" dirty="0">
                <a:latin typeface="Georgia"/>
              </a:rPr>
              <a:t>knowledge or practice</a:t>
            </a:r>
            <a:r>
              <a:rPr lang="en-US" sz="1400" dirty="0">
                <a:latin typeface="Georgia"/>
              </a:rPr>
              <a:t>  (“Peer Reviewed”)</a:t>
            </a:r>
            <a:endParaRPr lang="en-US" sz="1400" dirty="0">
              <a:solidFill>
                <a:srgbClr val="0D0A10"/>
              </a:solidFill>
              <a:latin typeface="Georgia"/>
              <a:ea typeface="ＭＳ Ｐゴシック" pitchFamily="34"/>
            </a:endParaRPr>
          </a:p>
          <a:p>
            <a:pPr marL="457200" lvl="1" indent="-457200">
              <a:spcBef>
                <a:spcPts val="0"/>
              </a:spcBef>
              <a:spcAft>
                <a:spcPts val="1200"/>
              </a:spcAft>
              <a:buFont typeface="Arial" pitchFamily="34"/>
            </a:pPr>
            <a:r>
              <a:rPr lang="en-US" sz="1400" dirty="0">
                <a:latin typeface="Georgia" pitchFamily="18"/>
              </a:rPr>
              <a:t>A documented record of </a:t>
            </a:r>
            <a:r>
              <a:rPr lang="en-US" sz="1400" u="sng" dirty="0">
                <a:latin typeface="Georgia" pitchFamily="18"/>
              </a:rPr>
              <a:t>professional growth </a:t>
            </a:r>
            <a:r>
              <a:rPr lang="en-US" sz="1400" dirty="0">
                <a:latin typeface="Georgia" pitchFamily="18"/>
              </a:rPr>
              <a:t>and development</a:t>
            </a:r>
          </a:p>
          <a:p>
            <a:pPr marL="457200" lvl="1" indent="-457200">
              <a:spcBef>
                <a:spcPts val="0"/>
              </a:spcBef>
              <a:spcAft>
                <a:spcPts val="1200"/>
              </a:spcAft>
              <a:buFont typeface="Arial" pitchFamily="34"/>
            </a:pPr>
            <a:r>
              <a:rPr lang="en-US" sz="1400" dirty="0">
                <a:solidFill>
                  <a:srgbClr val="0D0A10"/>
                </a:solidFill>
                <a:latin typeface="Georgia" pitchFamily="18"/>
                <a:ea typeface="ＭＳ Ｐゴシック" pitchFamily="34"/>
              </a:rPr>
              <a:t>Meaningful and synergistic collaboration (including role, level of collaboration, and overall impact)</a:t>
            </a:r>
          </a:p>
          <a:p>
            <a:pPr marL="457200" lvl="1" indent="-457200">
              <a:spcBef>
                <a:spcPts val="0"/>
              </a:spcBef>
              <a:spcAft>
                <a:spcPts val="1200"/>
              </a:spcAft>
              <a:buFont typeface="Arial" pitchFamily="34"/>
            </a:pPr>
            <a:r>
              <a:rPr lang="en-US" sz="1400" dirty="0">
                <a:solidFill>
                  <a:srgbClr val="0D0A10"/>
                </a:solidFill>
                <a:latin typeface="Georgia" pitchFamily="18"/>
                <a:ea typeface="ＭＳ Ｐゴシック" pitchFamily="34"/>
              </a:rPr>
              <a:t>Advanced and/or terminal degree is expected</a:t>
            </a:r>
          </a:p>
        </p:txBody>
      </p:sp>
      <p:sp>
        <p:nvSpPr>
          <p:cNvPr id="3" name="Text Placeholder 3">
            <a:extLst>
              <a:ext uri="{FF2B5EF4-FFF2-40B4-BE49-F238E27FC236}">
                <a16:creationId xmlns:a16="http://schemas.microsoft.com/office/drawing/2014/main" id="{203C9B70-4485-95A8-1902-5BC823942ED7}"/>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77">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A83EFAFB-A461-D9DF-63EA-3D190A5FF700}"/>
              </a:ext>
            </a:extLst>
          </p:cNvPr>
          <p:cNvSpPr txBox="1">
            <a:spLocks noGrp="1"/>
          </p:cNvSpPr>
          <p:nvPr>
            <p:ph type="title" idx="4294967295"/>
          </p:nvPr>
        </p:nvSpPr>
        <p:spPr>
          <a:xfrm>
            <a:off x="761996" y="1307473"/>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Important for Associate Candidates - Continued</a:t>
            </a:r>
          </a:p>
        </p:txBody>
      </p:sp>
      <p:sp>
        <p:nvSpPr>
          <p:cNvPr id="2" name="Text Placeholder 2">
            <a:extLst>
              <a:ext uri="{FF2B5EF4-FFF2-40B4-BE49-F238E27FC236}">
                <a16:creationId xmlns:a16="http://schemas.microsoft.com/office/drawing/2014/main" id="{2CBF814E-8BB0-A227-053B-C3A990A5180B}"/>
              </a:ext>
            </a:extLst>
          </p:cNvPr>
          <p:cNvSpPr txBox="1">
            <a:spLocks noGrp="1"/>
          </p:cNvSpPr>
          <p:nvPr>
            <p:ph type="body" idx="4294967295"/>
          </p:nvPr>
        </p:nvSpPr>
        <p:spPr>
          <a:xfrm>
            <a:off x="1524003" y="2057400"/>
            <a:ext cx="9087974" cy="5264456"/>
          </a:xfrm>
        </p:spPr>
        <p:txBody>
          <a:bodyPr/>
          <a:lstStyle/>
          <a:p>
            <a:pPr marL="0" lvl="1" indent="0">
              <a:lnSpc>
                <a:spcPct val="150000"/>
              </a:lnSpc>
              <a:spcBef>
                <a:spcPts val="0"/>
              </a:spcBef>
              <a:spcAft>
                <a:spcPts val="1200"/>
              </a:spcAft>
              <a:buNone/>
            </a:pPr>
            <a:r>
              <a:rPr lang="en-US" sz="1400" u="sng" dirty="0">
                <a:latin typeface="Georgia" pitchFamily="18"/>
              </a:rPr>
              <a:t>Collaboration</a:t>
            </a:r>
            <a:r>
              <a:rPr lang="en-US" sz="1400" dirty="0">
                <a:latin typeface="Georgia" pitchFamily="18"/>
              </a:rPr>
              <a:t> with </a:t>
            </a:r>
            <a:r>
              <a:rPr lang="en-US" sz="1400" i="1" dirty="0">
                <a:latin typeface="Georgia" pitchFamily="18"/>
              </a:rPr>
              <a:t>one or more</a:t>
            </a:r>
            <a:r>
              <a:rPr lang="en-US" sz="1400" dirty="0">
                <a:latin typeface="Georgia" pitchFamily="18"/>
              </a:rPr>
              <a:t> of the following categories:</a:t>
            </a:r>
          </a:p>
          <a:p>
            <a:pPr marL="285750" lvl="1" indent="-285750">
              <a:lnSpc>
                <a:spcPct val="150000"/>
              </a:lnSpc>
              <a:spcBef>
                <a:spcPts val="0"/>
              </a:spcBef>
              <a:spcAft>
                <a:spcPts val="1200"/>
              </a:spcAft>
              <a:buFont typeface="Wingdings" pitchFamily="2"/>
              <a:buChar char="Ø"/>
            </a:pPr>
            <a:r>
              <a:rPr lang="en-US" sz="1400" dirty="0">
                <a:latin typeface="Georgia" pitchFamily="18"/>
              </a:rPr>
              <a:t>Public Service and Outreach faculty in another Public Service and Outreach Unit at UGA or with similarly ranked faculty or professional associate with a mission of public service and outreach at another accredited institution of higher education; </a:t>
            </a:r>
          </a:p>
          <a:p>
            <a:pPr marL="285750" lvl="1" indent="-285750">
              <a:lnSpc>
                <a:spcPct val="150000"/>
              </a:lnSpc>
              <a:spcBef>
                <a:spcPts val="0"/>
              </a:spcBef>
              <a:spcAft>
                <a:spcPts val="1200"/>
              </a:spcAft>
              <a:buFont typeface="Wingdings" pitchFamily="2"/>
              <a:buChar char="Ø"/>
            </a:pPr>
            <a:r>
              <a:rPr lang="en-US" sz="1400" dirty="0">
                <a:latin typeface="Georgia" pitchFamily="18"/>
              </a:rPr>
              <a:t>Academic rank faculty at UGA or similarly ranked faculty at another accredited institution of higher education; </a:t>
            </a:r>
          </a:p>
          <a:p>
            <a:pPr marL="285750" lvl="1" indent="-285750">
              <a:lnSpc>
                <a:spcPct val="150000"/>
              </a:lnSpc>
              <a:spcBef>
                <a:spcPts val="0"/>
              </a:spcBef>
              <a:spcAft>
                <a:spcPts val="1200"/>
              </a:spcAft>
              <a:buFont typeface="Wingdings" pitchFamily="2"/>
              <a:buChar char="Ø"/>
            </a:pPr>
            <a:r>
              <a:rPr lang="en-US" sz="1400" dirty="0">
                <a:latin typeface="Georgia" pitchFamily="18"/>
              </a:rPr>
              <a:t>Professionals at appropriate agencies, associations, organizations, or offices that are not clients or direct beneficiaries of the candidate’s public service and outreach work, but in collaboration extend the reach and impact of the candidate’s work.</a:t>
            </a: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AA871844-7206-E8B1-2925-8E86E1605E78}"/>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80">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56DE1D9-3B01-0329-C03D-B38E4D83007A}"/>
              </a:ext>
            </a:extLst>
          </p:cNvPr>
          <p:cNvSpPr txBox="1">
            <a:spLocks noGrp="1"/>
          </p:cNvSpPr>
          <p:nvPr>
            <p:ph type="title" idx="4294967295"/>
          </p:nvPr>
        </p:nvSpPr>
        <p:spPr>
          <a:xfrm>
            <a:off x="761996" y="739063"/>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Senior Public Service Associate</a:t>
            </a:r>
          </a:p>
        </p:txBody>
      </p:sp>
      <p:sp>
        <p:nvSpPr>
          <p:cNvPr id="2" name="Text Placeholder 2">
            <a:extLst>
              <a:ext uri="{FF2B5EF4-FFF2-40B4-BE49-F238E27FC236}">
                <a16:creationId xmlns:a16="http://schemas.microsoft.com/office/drawing/2014/main" id="{58F04BCF-4043-AD26-EF7E-A7CD5D335DF2}"/>
              </a:ext>
            </a:extLst>
          </p:cNvPr>
          <p:cNvSpPr txBox="1">
            <a:spLocks noGrp="1"/>
          </p:cNvSpPr>
          <p:nvPr>
            <p:ph type="body" idx="4294967295"/>
          </p:nvPr>
        </p:nvSpPr>
        <p:spPr>
          <a:xfrm>
            <a:off x="1524003" y="1429353"/>
            <a:ext cx="9332256" cy="4295586"/>
          </a:xfrm>
        </p:spPr>
        <p:txBody>
          <a:bodyPr>
            <a:noAutofit/>
          </a:bodyPr>
          <a:lstStyle/>
          <a:p>
            <a:pPr marL="342900" lvl="0" indent="-342900" defTabSz="457200">
              <a:lnSpc>
                <a:spcPct val="150000"/>
              </a:lnSpc>
              <a:spcBef>
                <a:spcPts val="300"/>
              </a:spcBef>
              <a:spcAft>
                <a:spcPts val="1200"/>
              </a:spcAft>
              <a:buFont typeface="Arial" pitchFamily="34"/>
            </a:pPr>
            <a:r>
              <a:rPr lang="en-US" sz="1400" dirty="0">
                <a:latin typeface="Georgia" pitchFamily="18"/>
              </a:rPr>
              <a:t>This rank is comparable to that of professor.</a:t>
            </a:r>
          </a:p>
          <a:p>
            <a:pPr marL="342900" lvl="0" indent="-342900" defTabSz="457200">
              <a:lnSpc>
                <a:spcPct val="150000"/>
              </a:lnSpc>
              <a:spcBef>
                <a:spcPts val="300"/>
              </a:spcBef>
              <a:spcAft>
                <a:spcPts val="1200"/>
              </a:spcAft>
              <a:buFont typeface="Arial" pitchFamily="34"/>
            </a:pPr>
            <a:r>
              <a:rPr lang="en-US" sz="1400" dirty="0">
                <a:latin typeface="Georgia" pitchFamily="18"/>
              </a:rPr>
              <a:t>Competency should be supported by academic preparation and/or experience in a field appropriate to the duties of the position.</a:t>
            </a:r>
          </a:p>
          <a:p>
            <a:pPr marL="342900" lvl="0" indent="-342900" defTabSz="457200">
              <a:lnSpc>
                <a:spcPct val="150000"/>
              </a:lnSpc>
              <a:spcBef>
                <a:spcPts val="300"/>
              </a:spcBef>
              <a:spcAft>
                <a:spcPts val="1200"/>
              </a:spcAft>
              <a:buFont typeface="Arial" pitchFamily="34"/>
            </a:pPr>
            <a:r>
              <a:rPr lang="en-US" sz="1400" b="1" u="sng" dirty="0">
                <a:latin typeface="Georgia" pitchFamily="18"/>
              </a:rPr>
              <a:t>An advanced degree is required, and a terminal degree is expected. </a:t>
            </a:r>
            <a:r>
              <a:rPr lang="en-US" sz="1400" dirty="0">
                <a:latin typeface="Georgia" pitchFamily="18"/>
              </a:rPr>
              <a:t>(See Note 4 on pages 7-8.)</a:t>
            </a:r>
          </a:p>
          <a:p>
            <a:pPr marL="342900" lvl="0" indent="-342900" defTabSz="457200">
              <a:lnSpc>
                <a:spcPct val="150000"/>
              </a:lnSpc>
              <a:spcBef>
                <a:spcPts val="300"/>
              </a:spcBef>
              <a:spcAft>
                <a:spcPts val="1200"/>
              </a:spcAft>
              <a:buFont typeface="Arial" pitchFamily="34"/>
            </a:pPr>
            <a:r>
              <a:rPr lang="en-US" sz="1400" dirty="0">
                <a:latin typeface="Georgia" pitchFamily="18"/>
              </a:rPr>
              <a:t>A documented record of professional growth and development is required.</a:t>
            </a:r>
          </a:p>
          <a:p>
            <a:pPr marL="342900" lvl="0" indent="-342900" defTabSz="457200">
              <a:lnSpc>
                <a:spcPct val="150000"/>
              </a:lnSpc>
              <a:spcBef>
                <a:spcPts val="300"/>
              </a:spcBef>
              <a:spcAft>
                <a:spcPts val="1200"/>
              </a:spcAft>
              <a:buFont typeface="Arial" pitchFamily="34"/>
            </a:pPr>
            <a:r>
              <a:rPr lang="en-US" sz="1400" dirty="0">
                <a:latin typeface="Georgia" pitchFamily="18"/>
              </a:rPr>
              <a:t>A documented record of consistent productivity of superior quality in work assignments is required.</a:t>
            </a:r>
          </a:p>
          <a:p>
            <a:pPr marL="342900" lvl="0" indent="-342900" defTabSz="457200">
              <a:lnSpc>
                <a:spcPct val="150000"/>
              </a:lnSpc>
              <a:spcBef>
                <a:spcPts val="300"/>
              </a:spcBef>
              <a:spcAft>
                <a:spcPts val="1200"/>
              </a:spcAft>
              <a:buFont typeface="Arial" pitchFamily="34"/>
            </a:pPr>
            <a:r>
              <a:rPr lang="en-US" sz="1400" dirty="0">
                <a:latin typeface="Georgia" pitchFamily="18"/>
              </a:rPr>
              <a:t>Demonstrated impact is required. </a:t>
            </a:r>
          </a:p>
          <a:p>
            <a:pPr marL="342900" lvl="0" indent="-342900" defTabSz="457200">
              <a:lnSpc>
                <a:spcPct val="150000"/>
              </a:lnSpc>
              <a:spcBef>
                <a:spcPts val="300"/>
              </a:spcBef>
              <a:spcAft>
                <a:spcPts val="1200"/>
              </a:spcAft>
              <a:buFont typeface="Arial" pitchFamily="34"/>
            </a:pPr>
            <a:r>
              <a:rPr lang="en-US" sz="1400" dirty="0">
                <a:latin typeface="Georgia" pitchFamily="18"/>
                <a:cs typeface="Arial"/>
              </a:rPr>
              <a:t>A documented record of meaningful and synergistic collaboration is required, which clearly specifies the candidate’s </a:t>
            </a:r>
            <a:r>
              <a:rPr lang="en-US" sz="1400" u="sng" dirty="0">
                <a:latin typeface="Georgia" pitchFamily="18"/>
                <a:cs typeface="Arial"/>
              </a:rPr>
              <a:t>role and level of </a:t>
            </a:r>
            <a:r>
              <a:rPr lang="en-US" sz="1400" dirty="0">
                <a:latin typeface="Georgia" pitchFamily="18"/>
                <a:cs typeface="Arial"/>
              </a:rPr>
              <a:t>contribution, </a:t>
            </a:r>
            <a:r>
              <a:rPr lang="en-US" sz="1400" u="sng" dirty="0">
                <a:latin typeface="Georgia" pitchFamily="18"/>
                <a:cs typeface="Arial"/>
              </a:rPr>
              <a:t>and the overall impact of the collaboration.</a:t>
            </a:r>
            <a:r>
              <a:rPr lang="en-US" sz="1400" dirty="0">
                <a:latin typeface="Georgia" pitchFamily="18"/>
                <a:cs typeface="Arial"/>
              </a:rPr>
              <a:t> (See Note 5 on page 8.)</a:t>
            </a:r>
          </a:p>
        </p:txBody>
      </p:sp>
      <p:sp>
        <p:nvSpPr>
          <p:cNvPr id="3" name="Text Placeholder 3">
            <a:extLst>
              <a:ext uri="{FF2B5EF4-FFF2-40B4-BE49-F238E27FC236}">
                <a16:creationId xmlns:a16="http://schemas.microsoft.com/office/drawing/2014/main" id="{4C4337CE-6C27-3239-727A-BA3000555F01}"/>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97">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7670D959-A650-C8A1-C1F3-2E0C3994A335}"/>
              </a:ext>
            </a:extLst>
          </p:cNvPr>
          <p:cNvSpPr txBox="1">
            <a:spLocks noGrp="1"/>
          </p:cNvSpPr>
          <p:nvPr>
            <p:ph type="title" idx="4294967295"/>
          </p:nvPr>
        </p:nvSpPr>
        <p:spPr>
          <a:xfrm>
            <a:off x="761996" y="820655"/>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Senior Public Service Associate - Continued</a:t>
            </a:r>
          </a:p>
        </p:txBody>
      </p:sp>
      <p:sp>
        <p:nvSpPr>
          <p:cNvPr id="2" name="Text Placeholder 2">
            <a:extLst>
              <a:ext uri="{FF2B5EF4-FFF2-40B4-BE49-F238E27FC236}">
                <a16:creationId xmlns:a16="http://schemas.microsoft.com/office/drawing/2014/main" id="{B52F7AF0-A863-4B86-1471-4A0B89F7646D}"/>
              </a:ext>
            </a:extLst>
          </p:cNvPr>
          <p:cNvSpPr txBox="1">
            <a:spLocks noGrp="1"/>
          </p:cNvSpPr>
          <p:nvPr>
            <p:ph type="body" idx="4294967295"/>
          </p:nvPr>
        </p:nvSpPr>
        <p:spPr>
          <a:xfrm>
            <a:off x="1524003" y="1390610"/>
            <a:ext cx="9144000" cy="3956642"/>
          </a:xfrm>
        </p:spPr>
        <p:txBody>
          <a:bodyPr>
            <a:noAutofit/>
          </a:bodyPr>
          <a:lstStyle/>
          <a:p>
            <a:pPr marL="342900" lvl="0" indent="-342900" defTabSz="457200">
              <a:lnSpc>
                <a:spcPct val="150000"/>
              </a:lnSpc>
              <a:spcBef>
                <a:spcPts val="300"/>
              </a:spcBef>
              <a:spcAft>
                <a:spcPts val="1200"/>
              </a:spcAft>
              <a:buFont typeface="Arial" pitchFamily="34"/>
            </a:pPr>
            <a:r>
              <a:rPr lang="en-US" sz="1400" dirty="0">
                <a:latin typeface="Georgia" pitchFamily="18"/>
              </a:rPr>
              <a:t>Tangible evidence of contributions to the body of knowledge or practice in his/her chosen field is required </a:t>
            </a:r>
            <a:r>
              <a:rPr lang="en-US" sz="1400" dirty="0">
                <a:solidFill>
                  <a:schemeClr val="tx1"/>
                </a:solidFill>
                <a:latin typeface="Georgia" pitchFamily="18"/>
              </a:rPr>
              <a:t>(See Note 6 on pages 9-10.)</a:t>
            </a:r>
          </a:p>
          <a:p>
            <a:pPr marL="342900" lvl="0" indent="-342900" defTabSz="457200">
              <a:lnSpc>
                <a:spcPct val="150000"/>
              </a:lnSpc>
              <a:spcBef>
                <a:spcPts val="300"/>
              </a:spcBef>
              <a:spcAft>
                <a:spcPts val="1200"/>
              </a:spcAft>
              <a:buFont typeface="Arial" pitchFamily="34"/>
            </a:pPr>
            <a:r>
              <a:rPr lang="en-US" sz="1400" dirty="0">
                <a:solidFill>
                  <a:schemeClr val="tx1"/>
                </a:solidFill>
                <a:latin typeface="Georgia" pitchFamily="18"/>
              </a:rPr>
              <a:t>Recognition</a:t>
            </a:r>
            <a:r>
              <a:rPr lang="en-US" sz="1400" dirty="0">
                <a:solidFill>
                  <a:srgbClr val="C00000"/>
                </a:solidFill>
                <a:latin typeface="Georgia" pitchFamily="18"/>
              </a:rPr>
              <a:t> </a:t>
            </a:r>
            <a:r>
              <a:rPr lang="en-US" sz="1400" dirty="0">
                <a:latin typeface="Georgia" pitchFamily="18"/>
              </a:rPr>
              <a:t>as a national and/or international leader in his/her chosen field is required.</a:t>
            </a:r>
          </a:p>
          <a:p>
            <a:pPr marL="342900" lvl="0" indent="-342900" defTabSz="457200">
              <a:lnSpc>
                <a:spcPct val="150000"/>
              </a:lnSpc>
              <a:spcBef>
                <a:spcPts val="300"/>
              </a:spcBef>
              <a:spcAft>
                <a:spcPts val="1200"/>
              </a:spcAft>
              <a:buFont typeface="Arial" pitchFamily="34"/>
            </a:pPr>
            <a:r>
              <a:rPr lang="en-US" sz="1400" u="sng" dirty="0">
                <a:latin typeface="Georgia" pitchFamily="18"/>
                <a:cs typeface="Arial"/>
              </a:rPr>
              <a:t>In addition to meeting the criteria outlined above</a:t>
            </a:r>
            <a:r>
              <a:rPr lang="en-US" sz="1400" dirty="0">
                <a:latin typeface="Georgia" pitchFamily="18"/>
                <a:cs typeface="Arial"/>
              </a:rPr>
              <a:t>, a minimum of five years at the public service associate rank is expected (counted from the date of his/her appointment or last promotion, including the current year). (See “Minimum Years in Rank” on page 16.)</a:t>
            </a:r>
          </a:p>
          <a:p>
            <a:pPr marL="1485900" lvl="2" indent="-342900" defTabSz="457200">
              <a:lnSpc>
                <a:spcPct val="150000"/>
              </a:lnSpc>
              <a:spcBef>
                <a:spcPts val="300"/>
              </a:spcBef>
              <a:spcAft>
                <a:spcPts val="1200"/>
              </a:spcAft>
              <a:buFont typeface="Arial" pitchFamily="34"/>
            </a:pPr>
            <a:r>
              <a:rPr lang="en-US" sz="1400" u="sng" dirty="0">
                <a:latin typeface="Georgia"/>
              </a:rPr>
              <a:t>Page 16: The number of years alone does not denote the eligibility of the candidate for promotion</a:t>
            </a:r>
            <a:r>
              <a:rPr lang="en-US" sz="1400" dirty="0">
                <a:latin typeface="Georgia"/>
              </a:rPr>
              <a:t>. Likewise, this guideline does not prohibit the earlier promotion of a candidate of outstanding merit. However, only especially meritorious candidates should be recommended for promotion within shorter periods.</a:t>
            </a:r>
          </a:p>
          <a:p>
            <a:pPr marL="342900" lvl="0" indent="-342900" defTabSz="457200">
              <a:lnSpc>
                <a:spcPct val="100000"/>
              </a:lnSpc>
              <a:spcBef>
                <a:spcPts val="300"/>
              </a:spcBef>
              <a:spcAft>
                <a:spcPts val="1200"/>
              </a:spcAft>
              <a:buFont typeface="Arial" pitchFamily="34"/>
            </a:pPr>
            <a:endParaRPr lang="en-US" sz="1400" dirty="0">
              <a:latin typeface="Georgia" pitchFamily="18"/>
              <a:cs typeface="Arial"/>
            </a:endParaRPr>
          </a:p>
        </p:txBody>
      </p:sp>
      <p:sp>
        <p:nvSpPr>
          <p:cNvPr id="3" name="Text Placeholder 3">
            <a:extLst>
              <a:ext uri="{FF2B5EF4-FFF2-40B4-BE49-F238E27FC236}">
                <a16:creationId xmlns:a16="http://schemas.microsoft.com/office/drawing/2014/main" id="{E073209B-8788-C5AE-57E1-3151021F103F}"/>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73">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25ED7377-D4B4-BA5C-5CCC-A985A500C0BA}"/>
              </a:ext>
            </a:extLst>
          </p:cNvPr>
          <p:cNvSpPr txBox="1">
            <a:spLocks noGrp="1"/>
          </p:cNvSpPr>
          <p:nvPr>
            <p:ph type="title" idx="4294967295"/>
          </p:nvPr>
        </p:nvSpPr>
        <p:spPr>
          <a:xfrm>
            <a:off x="761996" y="1307473"/>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Important for Senior Associate Candidates!</a:t>
            </a:r>
          </a:p>
        </p:txBody>
      </p:sp>
      <p:sp>
        <p:nvSpPr>
          <p:cNvPr id="2" name="Text Placeholder 2">
            <a:extLst>
              <a:ext uri="{FF2B5EF4-FFF2-40B4-BE49-F238E27FC236}">
                <a16:creationId xmlns:a16="http://schemas.microsoft.com/office/drawing/2014/main" id="{14DD4EC8-85BA-7841-8121-1EBE4D308FAB}"/>
              </a:ext>
            </a:extLst>
          </p:cNvPr>
          <p:cNvSpPr txBox="1">
            <a:spLocks noGrp="1"/>
          </p:cNvSpPr>
          <p:nvPr>
            <p:ph type="body" idx="4294967295"/>
          </p:nvPr>
        </p:nvSpPr>
        <p:spPr>
          <a:xfrm>
            <a:off x="1524003" y="2057400"/>
            <a:ext cx="9144000" cy="4402141"/>
          </a:xfrm>
        </p:spPr>
        <p:txBody>
          <a:bodyPr/>
          <a:lstStyle/>
          <a:p>
            <a:pPr marL="457200" lvl="1" indent="-457200">
              <a:lnSpc>
                <a:spcPct val="150000"/>
              </a:lnSpc>
              <a:spcBef>
                <a:spcPts val="0"/>
              </a:spcBef>
              <a:spcAft>
                <a:spcPts val="1200"/>
              </a:spcAft>
              <a:buFont typeface="Arial" pitchFamily="34"/>
            </a:pPr>
            <a:r>
              <a:rPr lang="en-US" sz="1400" dirty="0">
                <a:solidFill>
                  <a:srgbClr val="0D0A10"/>
                </a:solidFill>
                <a:latin typeface="Georgia" pitchFamily="18"/>
              </a:rPr>
              <a:t>Demonstrated </a:t>
            </a:r>
            <a:r>
              <a:rPr lang="en-US" sz="1400" u="sng" dirty="0">
                <a:solidFill>
                  <a:srgbClr val="0D0A10"/>
                </a:solidFill>
                <a:latin typeface="Georgia" pitchFamily="18"/>
              </a:rPr>
              <a:t>impact</a:t>
            </a:r>
          </a:p>
          <a:p>
            <a:pPr marL="457200" lvl="1" indent="-457200">
              <a:lnSpc>
                <a:spcPct val="150000"/>
              </a:lnSpc>
              <a:spcBef>
                <a:spcPts val="0"/>
              </a:spcBef>
              <a:spcAft>
                <a:spcPts val="1200"/>
              </a:spcAft>
              <a:buFont typeface="Arial" pitchFamily="34"/>
            </a:pPr>
            <a:r>
              <a:rPr lang="en-US" sz="1400" dirty="0">
                <a:solidFill>
                  <a:srgbClr val="0D0A10"/>
                </a:solidFill>
                <a:latin typeface="Georgia" pitchFamily="18"/>
              </a:rPr>
              <a:t>National and/or international </a:t>
            </a:r>
            <a:r>
              <a:rPr lang="en-US" sz="1400" u="sng" dirty="0">
                <a:solidFill>
                  <a:srgbClr val="0D0A10"/>
                </a:solidFill>
                <a:latin typeface="Georgia" pitchFamily="18"/>
              </a:rPr>
              <a:t>reputation</a:t>
            </a:r>
          </a:p>
          <a:p>
            <a:pPr marL="457200" lvl="2" indent="-457200">
              <a:lnSpc>
                <a:spcPct val="150000"/>
              </a:lnSpc>
              <a:spcBef>
                <a:spcPts val="0"/>
              </a:spcBef>
              <a:spcAft>
                <a:spcPts val="1200"/>
              </a:spcAft>
              <a:buFont typeface="Arial" pitchFamily="34"/>
            </a:pPr>
            <a:r>
              <a:rPr lang="en-US" sz="1400" dirty="0">
                <a:solidFill>
                  <a:schemeClr val="tx1"/>
                </a:solidFill>
                <a:latin typeface="Georgia"/>
              </a:rPr>
              <a:t>Ev</a:t>
            </a:r>
            <a:r>
              <a:rPr lang="en-US" sz="1400" dirty="0">
                <a:latin typeface="Georgia"/>
              </a:rPr>
              <a:t>idence of </a:t>
            </a:r>
            <a:r>
              <a:rPr lang="en-US" sz="1400" u="sng" dirty="0">
                <a:latin typeface="Georgia"/>
              </a:rPr>
              <a:t>contributions</a:t>
            </a:r>
            <a:r>
              <a:rPr lang="en-US" sz="1400" dirty="0">
                <a:latin typeface="Georgia"/>
              </a:rPr>
              <a:t> to the body of </a:t>
            </a:r>
            <a:r>
              <a:rPr lang="en-US" sz="1400" u="sng" dirty="0">
                <a:latin typeface="Georgia"/>
              </a:rPr>
              <a:t>knowledge or practice </a:t>
            </a:r>
            <a:r>
              <a:rPr lang="en-US" sz="1400" dirty="0">
                <a:latin typeface="Georgia"/>
              </a:rPr>
              <a:t> (“Peer Reviewed”)</a:t>
            </a:r>
            <a:endParaRPr lang="en-US" sz="1400" u="sng" dirty="0">
              <a:solidFill>
                <a:srgbClr val="0D0A10"/>
              </a:solidFill>
              <a:latin typeface="Georgia" pitchFamily="18"/>
              <a:ea typeface="ＭＳ Ｐゴシック" pitchFamily="34"/>
            </a:endParaRPr>
          </a:p>
          <a:p>
            <a:pPr marL="457200" lvl="1" indent="-457200">
              <a:lnSpc>
                <a:spcPct val="150000"/>
              </a:lnSpc>
              <a:spcBef>
                <a:spcPts val="0"/>
              </a:spcBef>
              <a:spcAft>
                <a:spcPts val="1200"/>
              </a:spcAft>
              <a:buFont typeface="Arial" pitchFamily="34"/>
            </a:pPr>
            <a:r>
              <a:rPr lang="en-US" sz="1400" dirty="0">
                <a:latin typeface="Georgia" pitchFamily="18"/>
              </a:rPr>
              <a:t>A documented record of </a:t>
            </a:r>
            <a:r>
              <a:rPr lang="en-US" sz="1400" u="sng" dirty="0">
                <a:latin typeface="Georgia" pitchFamily="18"/>
              </a:rPr>
              <a:t>professional growth </a:t>
            </a:r>
            <a:r>
              <a:rPr lang="en-US" sz="1400" dirty="0">
                <a:latin typeface="Georgia" pitchFamily="18"/>
              </a:rPr>
              <a:t>and development</a:t>
            </a:r>
          </a:p>
          <a:p>
            <a:pPr marL="457200" lvl="1" indent="-457200">
              <a:lnSpc>
                <a:spcPct val="150000"/>
              </a:lnSpc>
              <a:spcBef>
                <a:spcPts val="0"/>
              </a:spcBef>
              <a:spcAft>
                <a:spcPts val="1200"/>
              </a:spcAft>
              <a:buFont typeface="Arial" pitchFamily="34"/>
            </a:pPr>
            <a:r>
              <a:rPr lang="en-US" sz="1400" dirty="0">
                <a:solidFill>
                  <a:srgbClr val="0D0A10"/>
                </a:solidFill>
                <a:latin typeface="Georgia" pitchFamily="18"/>
                <a:ea typeface="ＭＳ Ｐゴシック" pitchFamily="34"/>
              </a:rPr>
              <a:t>Progressive level of meaningful and synergistic collaboration (including role, level of contribution and overall  impact)</a:t>
            </a:r>
          </a:p>
          <a:p>
            <a:pPr marL="457200" lvl="1" indent="-457200">
              <a:lnSpc>
                <a:spcPct val="150000"/>
              </a:lnSpc>
              <a:spcBef>
                <a:spcPts val="0"/>
              </a:spcBef>
              <a:spcAft>
                <a:spcPts val="1200"/>
              </a:spcAft>
              <a:buFont typeface="Arial" pitchFamily="34"/>
            </a:pPr>
            <a:r>
              <a:rPr lang="en-US" sz="1400" dirty="0">
                <a:solidFill>
                  <a:srgbClr val="0D0A10"/>
                </a:solidFill>
                <a:latin typeface="Georgia" pitchFamily="18"/>
                <a:ea typeface="ＭＳ Ｐゴシック" pitchFamily="34"/>
              </a:rPr>
              <a:t>An advanced degree is required, and a terminal degree is expected</a:t>
            </a: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ECE73CB8-FE26-A1A2-6A4A-603DAF8500F8}"/>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76">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F5B0EBD8-D9E8-B52B-7CB5-BE17008D1EED}"/>
              </a:ext>
            </a:extLst>
          </p:cNvPr>
          <p:cNvSpPr txBox="1">
            <a:spLocks noGrp="1"/>
          </p:cNvSpPr>
          <p:nvPr>
            <p:ph type="title" idx="4294967295"/>
          </p:nvPr>
        </p:nvSpPr>
        <p:spPr>
          <a:xfrm>
            <a:off x="761996" y="1307473"/>
            <a:ext cx="10668003"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Important for Senior Associate Candidates - Continued</a:t>
            </a:r>
          </a:p>
        </p:txBody>
      </p:sp>
      <p:sp>
        <p:nvSpPr>
          <p:cNvPr id="2" name="Text Placeholder 2">
            <a:extLst>
              <a:ext uri="{FF2B5EF4-FFF2-40B4-BE49-F238E27FC236}">
                <a16:creationId xmlns:a16="http://schemas.microsoft.com/office/drawing/2014/main" id="{12D89E7E-CA30-D648-DB86-6175BA4A4F81}"/>
              </a:ext>
            </a:extLst>
          </p:cNvPr>
          <p:cNvSpPr txBox="1">
            <a:spLocks noGrp="1"/>
          </p:cNvSpPr>
          <p:nvPr>
            <p:ph type="body" idx="4294967295"/>
          </p:nvPr>
        </p:nvSpPr>
        <p:spPr>
          <a:xfrm>
            <a:off x="1524003" y="2057400"/>
            <a:ext cx="9144000" cy="6148206"/>
          </a:xfrm>
        </p:spPr>
        <p:txBody>
          <a:bodyPr/>
          <a:lstStyle/>
          <a:p>
            <a:pPr marL="0" lvl="2" indent="0">
              <a:lnSpc>
                <a:spcPct val="150000"/>
              </a:lnSpc>
              <a:spcBef>
                <a:spcPts val="0"/>
              </a:spcBef>
              <a:spcAft>
                <a:spcPts val="1200"/>
              </a:spcAft>
              <a:buNone/>
            </a:pPr>
            <a:r>
              <a:rPr lang="en-US" sz="1400" u="sng" dirty="0">
                <a:latin typeface="Georgia" pitchFamily="18"/>
              </a:rPr>
              <a:t>Collaboration</a:t>
            </a:r>
            <a:r>
              <a:rPr lang="en-US" sz="1400" dirty="0">
                <a:latin typeface="Georgia" pitchFamily="18"/>
              </a:rPr>
              <a:t> including </a:t>
            </a:r>
            <a:r>
              <a:rPr lang="en-US" sz="1400" i="1" dirty="0">
                <a:latin typeface="Georgia" pitchFamily="18"/>
              </a:rPr>
              <a:t>two or more</a:t>
            </a:r>
            <a:r>
              <a:rPr lang="en-US" sz="1400" dirty="0">
                <a:latin typeface="Georgia" pitchFamily="18"/>
              </a:rPr>
              <a:t> of the following categories:</a:t>
            </a:r>
          </a:p>
          <a:p>
            <a:pPr marL="285750" lvl="2" indent="-285750">
              <a:lnSpc>
                <a:spcPct val="150000"/>
              </a:lnSpc>
              <a:spcBef>
                <a:spcPts val="0"/>
              </a:spcBef>
              <a:spcAft>
                <a:spcPts val="1200"/>
              </a:spcAft>
              <a:buFont typeface="Wingdings" pitchFamily="2"/>
              <a:buChar char="Ø"/>
            </a:pPr>
            <a:r>
              <a:rPr lang="en-US" sz="1400" dirty="0">
                <a:latin typeface="Georgia" pitchFamily="18"/>
              </a:rPr>
              <a:t>Public Service and Outreach faculty in another Public Service and Outreach Unit at UGA or with similarly ranked faculty or professional associate with a mission of public service and outreach at another accredited institution of higher education;</a:t>
            </a:r>
          </a:p>
          <a:p>
            <a:pPr marL="285750" lvl="2" indent="-285750">
              <a:lnSpc>
                <a:spcPct val="150000"/>
              </a:lnSpc>
              <a:spcBef>
                <a:spcPts val="0"/>
              </a:spcBef>
              <a:spcAft>
                <a:spcPts val="1200"/>
              </a:spcAft>
              <a:buFont typeface="Wingdings" pitchFamily="2"/>
              <a:buChar char="Ø"/>
            </a:pPr>
            <a:r>
              <a:rPr lang="en-US" sz="1400" dirty="0">
                <a:latin typeface="Georgia" pitchFamily="18"/>
              </a:rPr>
              <a:t>Academic rank faculty at UGA or similarly ranked faculty at another accredited institution of higher education;</a:t>
            </a:r>
          </a:p>
          <a:p>
            <a:pPr marL="285750" lvl="2" indent="-285750">
              <a:lnSpc>
                <a:spcPct val="150000"/>
              </a:lnSpc>
              <a:spcBef>
                <a:spcPts val="0"/>
              </a:spcBef>
              <a:spcAft>
                <a:spcPts val="1200"/>
              </a:spcAft>
              <a:buFont typeface="Wingdings" pitchFamily="2"/>
              <a:buChar char="Ø"/>
            </a:pPr>
            <a:r>
              <a:rPr lang="en-US" sz="1400" dirty="0">
                <a:latin typeface="Georgia" pitchFamily="18"/>
              </a:rPr>
              <a:t>Professionals at appropriate agencies, associations, organizations, or offices that are not clients or direct beneficiaries of the candidate’s public service and outreach work, but in collaboration extend the reach and impact of the candidate’s work.</a:t>
            </a:r>
          </a:p>
        </p:txBody>
      </p:sp>
      <p:sp>
        <p:nvSpPr>
          <p:cNvPr id="3" name="Text Placeholder 3">
            <a:extLst>
              <a:ext uri="{FF2B5EF4-FFF2-40B4-BE49-F238E27FC236}">
                <a16:creationId xmlns:a16="http://schemas.microsoft.com/office/drawing/2014/main" id="{722E53DB-63E7-BF6D-1D56-34133DF8F553}"/>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9F5014AF-13FF-165A-A315-3AACFEE33961}"/>
              </a:ext>
            </a:extLst>
          </p:cNvPr>
          <p:cNvSpPr txBox="1">
            <a:spLocks noGrp="1"/>
          </p:cNvSpPr>
          <p:nvPr>
            <p:ph type="title" idx="4294967295"/>
          </p:nvPr>
        </p:nvSpPr>
        <p:spPr>
          <a:xfrm>
            <a:off x="761996" y="1307473"/>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Clarification of Terms</a:t>
            </a:r>
          </a:p>
        </p:txBody>
      </p:sp>
      <p:sp>
        <p:nvSpPr>
          <p:cNvPr id="2" name="Text Placeholder 2">
            <a:extLst>
              <a:ext uri="{FF2B5EF4-FFF2-40B4-BE49-F238E27FC236}">
                <a16:creationId xmlns:a16="http://schemas.microsoft.com/office/drawing/2014/main" id="{DF83CFF8-740E-556F-9021-6F6B7AA25CAA}"/>
              </a:ext>
            </a:extLst>
          </p:cNvPr>
          <p:cNvSpPr txBox="1">
            <a:spLocks noGrp="1"/>
          </p:cNvSpPr>
          <p:nvPr>
            <p:ph type="body" idx="4294967295"/>
          </p:nvPr>
        </p:nvSpPr>
        <p:spPr>
          <a:xfrm>
            <a:off x="1524003" y="2057400"/>
            <a:ext cx="3810003" cy="2743200"/>
          </a:xfrm>
        </p:spPr>
        <p:txBody>
          <a:bodyPr/>
          <a:lstStyle/>
          <a:p>
            <a:pPr marL="342900" lvl="0" indent="-342900" defTabSz="457200">
              <a:lnSpc>
                <a:spcPct val="100000"/>
              </a:lnSpc>
              <a:spcBef>
                <a:spcPts val="300"/>
              </a:spcBef>
              <a:spcAft>
                <a:spcPts val="1200"/>
              </a:spcAft>
            </a:pPr>
            <a:r>
              <a:rPr lang="en-US" sz="1400" dirty="0">
                <a:latin typeface="Georgia" pitchFamily="18"/>
              </a:rPr>
              <a:t>Terminal degree</a:t>
            </a:r>
          </a:p>
          <a:p>
            <a:pPr marL="342900" lvl="0" indent="-342900" defTabSz="457200">
              <a:lnSpc>
                <a:spcPct val="100000"/>
              </a:lnSpc>
              <a:spcBef>
                <a:spcPts val="300"/>
              </a:spcBef>
              <a:spcAft>
                <a:spcPts val="1200"/>
              </a:spcAft>
            </a:pPr>
            <a:r>
              <a:rPr lang="en-US" sz="1400" dirty="0">
                <a:latin typeface="Georgia" pitchFamily="18"/>
              </a:rPr>
              <a:t>Collaboration</a:t>
            </a:r>
          </a:p>
          <a:p>
            <a:pPr marL="342900" lvl="0" indent="-342900" defTabSz="457200">
              <a:lnSpc>
                <a:spcPct val="100000"/>
              </a:lnSpc>
              <a:spcBef>
                <a:spcPts val="300"/>
              </a:spcBef>
              <a:spcAft>
                <a:spcPts val="1200"/>
              </a:spcAft>
            </a:pPr>
            <a:r>
              <a:rPr lang="en-US" sz="1400" dirty="0">
                <a:latin typeface="Georgia" pitchFamily="18"/>
              </a:rPr>
              <a:t>Leader in field</a:t>
            </a:r>
          </a:p>
          <a:p>
            <a:pPr marL="342900" lvl="0" indent="-342900" defTabSz="457200">
              <a:lnSpc>
                <a:spcPct val="100000"/>
              </a:lnSpc>
              <a:spcBef>
                <a:spcPts val="300"/>
              </a:spcBef>
              <a:spcAft>
                <a:spcPts val="1200"/>
              </a:spcAft>
            </a:pPr>
            <a:r>
              <a:rPr lang="en-US" sz="1400" dirty="0">
                <a:latin typeface="Georgia" pitchFamily="18"/>
              </a:rPr>
              <a:t>Regional, National, International</a:t>
            </a:r>
          </a:p>
          <a:p>
            <a:pPr marL="342900" lvl="0" indent="-342900" defTabSz="457200">
              <a:lnSpc>
                <a:spcPct val="100000"/>
              </a:lnSpc>
              <a:spcBef>
                <a:spcPts val="300"/>
              </a:spcBef>
              <a:spcAft>
                <a:spcPts val="1200"/>
              </a:spcAft>
            </a:pPr>
            <a:r>
              <a:rPr lang="en-US" sz="1400" dirty="0">
                <a:latin typeface="Georgia" pitchFamily="18"/>
              </a:rPr>
              <a:t>Documented record</a:t>
            </a:r>
          </a:p>
        </p:txBody>
      </p:sp>
      <p:sp>
        <p:nvSpPr>
          <p:cNvPr id="5" name="TextBox 8">
            <a:extLst>
              <a:ext uri="{FF2B5EF4-FFF2-40B4-BE49-F238E27FC236}">
                <a16:creationId xmlns:a16="http://schemas.microsoft.com/office/drawing/2014/main" id="{54650A3D-10B6-1E1A-EAF2-7F6C8871E21A}"/>
              </a:ext>
            </a:extLst>
          </p:cNvPr>
          <p:cNvSpPr txBox="1"/>
          <p:nvPr/>
        </p:nvSpPr>
        <p:spPr>
          <a:xfrm>
            <a:off x="6096003" y="2057400"/>
            <a:ext cx="4572000" cy="1760485"/>
          </a:xfrm>
          <a:prstGeom prst="rect">
            <a:avLst/>
          </a:prstGeom>
          <a:noFill/>
          <a:ln cap="flat">
            <a:noFill/>
          </a:ln>
        </p:spPr>
        <p:txBody>
          <a:bodyPr vert="horz" wrap="square" lIns="91440" tIns="45720" rIns="91440" bIns="45720" anchor="t" anchorCtr="0" compatLnSpc="1">
            <a:spAutoFit/>
          </a:bodyPr>
          <a:lstStyle/>
          <a:p>
            <a:pPr marL="342900" marR="0" lvl="0" indent="-342900" algn="l" defTabSz="457200" rtl="0" fontAlgn="auto" hangingPunct="1">
              <a:lnSpc>
                <a:spcPct val="100000"/>
              </a:lnSpc>
              <a:spcBef>
                <a:spcPts val="300"/>
              </a:spcBef>
              <a:spcAft>
                <a:spcPts val="1200"/>
              </a:spcAft>
              <a:buSzPct val="100000"/>
              <a:buFont typeface="Arial"/>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Demonstrated impact of work</a:t>
            </a:r>
          </a:p>
          <a:p>
            <a:pPr marL="342900" marR="0" lvl="0" indent="-342900" algn="l" defTabSz="457200" rtl="0" fontAlgn="auto" hangingPunct="1">
              <a:lnSpc>
                <a:spcPct val="100000"/>
              </a:lnSpc>
              <a:spcBef>
                <a:spcPts val="300"/>
              </a:spcBef>
              <a:spcAft>
                <a:spcPts val="1200"/>
              </a:spcAft>
              <a:buSzPct val="100000"/>
              <a:buFont typeface="Arial"/>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Early promotion</a:t>
            </a:r>
          </a:p>
          <a:p>
            <a:pPr marL="342900" marR="0" lvl="0" indent="-342900" algn="l" defTabSz="457200" rtl="0" fontAlgn="auto" hangingPunct="1">
              <a:lnSpc>
                <a:spcPct val="100000"/>
              </a:lnSpc>
              <a:spcBef>
                <a:spcPts val="300"/>
              </a:spcBef>
              <a:spcAft>
                <a:spcPts val="1200"/>
              </a:spcAft>
              <a:buSzPct val="100000"/>
              <a:buFont typeface="Arial"/>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Recognition of lack of degree or years in rank</a:t>
            </a:r>
          </a:p>
          <a:p>
            <a:pPr marL="342900" marR="0" lvl="0" indent="-342900" algn="l" defTabSz="457200" rtl="0" fontAlgn="auto" hangingPunct="1">
              <a:lnSpc>
                <a:spcPct val="100000"/>
              </a:lnSpc>
              <a:spcBef>
                <a:spcPts val="300"/>
              </a:spcBef>
              <a:spcAft>
                <a:spcPts val="1200"/>
              </a:spcAft>
              <a:buSzPct val="100000"/>
              <a:buFont typeface="Arial"/>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Contribution to body of knowledge or practice (peer reviewed)</a:t>
            </a:r>
          </a:p>
        </p:txBody>
      </p:sp>
      <p:sp>
        <p:nvSpPr>
          <p:cNvPr id="3" name="Text Placeholder 3">
            <a:extLst>
              <a:ext uri="{FF2B5EF4-FFF2-40B4-BE49-F238E27FC236}">
                <a16:creationId xmlns:a16="http://schemas.microsoft.com/office/drawing/2014/main" id="{78E6C02E-5858-A9CB-6044-4245FD0A6FE5}"/>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4814AF-8217-D6B4-4A52-9177D95C2BFF}"/>
              </a:ext>
            </a:extLst>
          </p:cNvPr>
          <p:cNvSpPr txBox="1">
            <a:spLocks noGrp="1"/>
          </p:cNvSpPr>
          <p:nvPr>
            <p:ph type="title" idx="4294967295"/>
          </p:nvPr>
        </p:nvSpPr>
        <p:spPr>
          <a:xfrm>
            <a:off x="917575" y="2057400"/>
            <a:ext cx="9788525" cy="9382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r" defTabSz="914400" rtl="0" eaLnBrk="1" fontAlgn="auto" latinLnBrk="0" hangingPunct="1">
              <a:lnSpc>
                <a:spcPct val="100000"/>
              </a:lnSpc>
              <a:spcBef>
                <a:spcPts val="0"/>
              </a:spcBef>
              <a:spcAft>
                <a:spcPts val="0"/>
              </a:spcAft>
              <a:buClrTx/>
              <a:buSzPct val="100000"/>
              <a:buFont typeface="Arial"/>
              <a:buNone/>
              <a:tabLst/>
              <a:defRPr/>
            </a:pPr>
            <a:r>
              <a:rPr kumimoji="0" lang="en-US" sz="4800" b="0" i="0" u="none" strike="noStrike" kern="1200" cap="none" spc="0" normalizeH="0" baseline="0" noProof="0">
                <a:ln>
                  <a:noFill/>
                </a:ln>
                <a:solidFill>
                  <a:srgbClr val="FFFFFF"/>
                </a:solidFill>
                <a:effectLst>
                  <a:outerShdw dist="38096" dir="2700000">
                    <a:srgbClr val="000000"/>
                  </a:outerShdw>
                </a:effectLst>
                <a:uLnTx/>
                <a:uFillTx/>
                <a:latin typeface="Oswald Light" pitchFamily="2"/>
                <a:ea typeface="ＭＳ Ｐゴシック" pitchFamily="34"/>
              </a:rPr>
              <a:t>Organizing a Dossier for Promotion</a:t>
            </a:r>
            <a:endParaRPr kumimoji="0" lang="en-US" sz="4800" b="0" i="0" u="none" strike="noStrike" kern="1200" cap="none" spc="0" normalizeH="0" baseline="0" noProof="0" dirty="0">
              <a:ln>
                <a:noFill/>
              </a:ln>
              <a:solidFill>
                <a:srgbClr val="FFFFFF"/>
              </a:solidFill>
              <a:effectLst/>
              <a:uLnTx/>
              <a:uFillTx/>
              <a:latin typeface="Oswald Light" pitchFamily="2"/>
              <a:cs typeface="Arial"/>
            </a:endParaRPr>
          </a:p>
        </p:txBody>
      </p:sp>
      <p:sp>
        <p:nvSpPr>
          <p:cNvPr id="3" name="Text Placeholder 2">
            <a:extLst>
              <a:ext uri="{FF2B5EF4-FFF2-40B4-BE49-F238E27FC236}">
                <a16:creationId xmlns:a16="http://schemas.microsoft.com/office/drawing/2014/main" id="{D2E98BFF-D99A-82D1-FB44-E26341AB87A5}"/>
              </a:ext>
            </a:extLst>
          </p:cNvPr>
          <p:cNvSpPr txBox="1">
            <a:spLocks noGrp="1"/>
          </p:cNvSpPr>
          <p:nvPr>
            <p:ph type="body" idx="4294967295"/>
          </p:nvPr>
        </p:nvSpPr>
        <p:spPr>
          <a:xfrm>
            <a:off x="879479" y="3024222"/>
            <a:ext cx="9788523" cy="1599934"/>
          </a:xfrm>
        </p:spPr>
        <p:txBody>
          <a:bodyPr/>
          <a:lstStyle/>
          <a:p>
            <a:pPr marL="0" lvl="0" indent="0" algn="r">
              <a:lnSpc>
                <a:spcPct val="100000"/>
              </a:lnSpc>
              <a:spcBef>
                <a:spcPts val="0"/>
              </a:spcBef>
              <a:buNone/>
            </a:pPr>
            <a:r>
              <a:rPr lang="en-US" b="1" dirty="0">
                <a:solidFill>
                  <a:srgbClr val="FFFFFF"/>
                </a:solidFill>
                <a:latin typeface="Georgia" pitchFamily="18"/>
                <a:cs typeface="Arial"/>
              </a:rPr>
              <a:t>Keri Hobbs</a:t>
            </a:r>
          </a:p>
          <a:p>
            <a:pPr marL="0" lvl="0" indent="0" algn="r">
              <a:lnSpc>
                <a:spcPct val="100000"/>
              </a:lnSpc>
              <a:spcBef>
                <a:spcPts val="0"/>
              </a:spcBef>
              <a:buNone/>
            </a:pPr>
            <a:r>
              <a:rPr lang="en-US" sz="1800" dirty="0">
                <a:solidFill>
                  <a:srgbClr val="FFFFFF"/>
                </a:solidFill>
                <a:latin typeface="Georgia" pitchFamily="18"/>
                <a:cs typeface="Arial"/>
              </a:rPr>
              <a:t>Senior Public Service Associate</a:t>
            </a:r>
          </a:p>
          <a:p>
            <a:pPr marL="0" lvl="0" indent="0" algn="r">
              <a:lnSpc>
                <a:spcPct val="100000"/>
              </a:lnSpc>
              <a:spcBef>
                <a:spcPts val="0"/>
              </a:spcBef>
              <a:buNone/>
            </a:pPr>
            <a:r>
              <a:rPr lang="en-US" sz="1800" dirty="0">
                <a:solidFill>
                  <a:srgbClr val="FFFFFF"/>
                </a:solidFill>
                <a:latin typeface="Georgia" pitchFamily="18"/>
                <a:cs typeface="Arial"/>
              </a:rPr>
              <a:t>(706) 583-0052</a:t>
            </a:r>
          </a:p>
          <a:p>
            <a:pPr marL="0" lvl="0" indent="0" algn="r">
              <a:lnSpc>
                <a:spcPct val="100000"/>
              </a:lnSpc>
              <a:spcBef>
                <a:spcPts val="0"/>
              </a:spcBef>
              <a:buNone/>
            </a:pPr>
            <a:r>
              <a:rPr lang="en-US" sz="1800" dirty="0">
                <a:solidFill>
                  <a:schemeClr val="bg1"/>
                </a:solidFill>
                <a:latin typeface="Georgia" pitchFamily="18"/>
                <a:cs typeface="Arial"/>
                <a:hlinkClick r:id="rId3">
                  <a:extLst>
                    <a:ext uri="{A12FA001-AC4F-418D-AE19-62706E023703}">
                      <ahyp:hlinkClr xmlns:ahyp="http://schemas.microsoft.com/office/drawing/2018/hyperlinkcolor" val="tx"/>
                    </a:ext>
                  </a:extLst>
                </a:hlinkClick>
              </a:rPr>
              <a:t>klgandy@uga.edu</a:t>
            </a:r>
            <a:endParaRPr lang="en-US" sz="1800" dirty="0">
              <a:solidFill>
                <a:schemeClr val="bg1"/>
              </a:solidFill>
              <a:latin typeface="Georgia" pitchFamily="18"/>
              <a:cs typeface="Arial"/>
            </a:endParaRPr>
          </a:p>
          <a:p>
            <a:pPr marL="0" lvl="0" indent="0" algn="r">
              <a:lnSpc>
                <a:spcPct val="100000"/>
              </a:lnSpc>
              <a:spcBef>
                <a:spcPts val="0"/>
              </a:spcBef>
              <a:buNone/>
            </a:pPr>
            <a:endParaRPr lang="en-US" sz="2000" dirty="0">
              <a:solidFill>
                <a:srgbClr val="FFFFFF"/>
              </a:solidFill>
              <a:cs typeface="Arial"/>
            </a:endParaRPr>
          </a:p>
        </p:txBody>
      </p:sp>
      <p:pic>
        <p:nvPicPr>
          <p:cNvPr id="5" name="Picture 6" descr="UGA Public Service and Outreach logo">
            <a:extLst>
              <a:ext uri="{FF2B5EF4-FFF2-40B4-BE49-F238E27FC236}">
                <a16:creationId xmlns:a16="http://schemas.microsoft.com/office/drawing/2014/main" id="{F68B4558-A7DF-D68B-1574-7C8B7B5C065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1056" y="4910498"/>
            <a:ext cx="4687525" cy="1121725"/>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02">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C2896DD-E09E-B744-336B-CDD609598EC0}"/>
              </a:ext>
            </a:extLst>
          </p:cNvPr>
          <p:cNvSpPr>
            <a:spLocks noGrp="1"/>
          </p:cNvSpPr>
          <p:nvPr>
            <p:ph type="title" idx="4294967295"/>
          </p:nvPr>
        </p:nvSpPr>
        <p:spPr>
          <a:xfrm>
            <a:off x="838203" y="-1325559"/>
            <a:ext cx="10515600" cy="1325559"/>
          </a:xfrm>
        </p:spPr>
        <p:txBody>
          <a:bodyPr vert="horz" wrap="square" lIns="91440" tIns="45720" rIns="91440" bIns="45720" anchor="b" anchorCtr="0" compatLnSpc="1">
            <a:normAutofit/>
          </a:bodyPr>
          <a:lstStyle/>
          <a:p>
            <a:r>
              <a:rPr lang="en-US" dirty="0"/>
              <a:t>Agenda</a:t>
            </a:r>
          </a:p>
        </p:txBody>
      </p:sp>
      <p:sp>
        <p:nvSpPr>
          <p:cNvPr id="2" name="Text Placeholder 1">
            <a:extLst>
              <a:ext uri="{FF2B5EF4-FFF2-40B4-BE49-F238E27FC236}">
                <a16:creationId xmlns:a16="http://schemas.microsoft.com/office/drawing/2014/main" id="{62DFB1D7-341E-58EE-FCF8-9E35759AF16F}"/>
              </a:ext>
            </a:extLst>
          </p:cNvPr>
          <p:cNvSpPr txBox="1">
            <a:spLocks noGrp="1"/>
          </p:cNvSpPr>
          <p:nvPr>
            <p:ph type="body" idx="4294967295"/>
          </p:nvPr>
        </p:nvSpPr>
        <p:spPr>
          <a:xfrm>
            <a:off x="1529654" y="1380012"/>
            <a:ext cx="8429355" cy="4106387"/>
          </a:xfrm>
        </p:spPr>
        <p:txBody>
          <a:bodyPr>
            <a:noAutofit/>
          </a:bodyPr>
          <a:lstStyle/>
          <a:p>
            <a:pPr marL="0" lvl="0" indent="0" algn="ctr">
              <a:lnSpc>
                <a:spcPct val="120000"/>
              </a:lnSpc>
              <a:spcBef>
                <a:spcPts val="0"/>
              </a:spcBef>
              <a:buNone/>
            </a:pPr>
            <a:r>
              <a:rPr lang="en-US" sz="1400" b="1" dirty="0">
                <a:latin typeface="Georgia" pitchFamily="18"/>
              </a:rPr>
              <a:t>Promotion Workshop for Public Service and Outreach </a:t>
            </a:r>
          </a:p>
          <a:p>
            <a:pPr marL="0" lvl="0" indent="0" algn="ctr">
              <a:lnSpc>
                <a:spcPct val="120000"/>
              </a:lnSpc>
              <a:spcBef>
                <a:spcPts val="0"/>
              </a:spcBef>
              <a:buNone/>
            </a:pPr>
            <a:r>
              <a:rPr lang="en-US" sz="1400" b="1" dirty="0">
                <a:latin typeface="Georgia" pitchFamily="18"/>
              </a:rPr>
              <a:t>Promotions Coordinators and Interested Faculty</a:t>
            </a:r>
          </a:p>
          <a:p>
            <a:pPr marL="0" lvl="0" indent="0">
              <a:lnSpc>
                <a:spcPct val="150000"/>
              </a:lnSpc>
              <a:spcBef>
                <a:spcPts val="0"/>
              </a:spcBef>
              <a:buNone/>
            </a:pPr>
            <a:endParaRPr lang="en-US" sz="1400" dirty="0">
              <a:latin typeface="Georgia" pitchFamily="18"/>
            </a:endParaRPr>
          </a:p>
          <a:p>
            <a:pPr marL="0" lvl="0" indent="0" algn="ctr">
              <a:lnSpc>
                <a:spcPct val="100000"/>
              </a:lnSpc>
              <a:spcBef>
                <a:spcPts val="0"/>
              </a:spcBef>
              <a:buNone/>
            </a:pPr>
            <a:r>
              <a:rPr lang="en-US" sz="1400" dirty="0">
                <a:latin typeface="Georgia" panose="02040502050405020303" pitchFamily="18" charset="0"/>
              </a:rPr>
              <a:t>Thursday, March 19, 2026 </a:t>
            </a:r>
          </a:p>
          <a:p>
            <a:pPr marL="0" lvl="0" indent="0" algn="ctr">
              <a:lnSpc>
                <a:spcPct val="100000"/>
              </a:lnSpc>
              <a:spcBef>
                <a:spcPts val="0"/>
              </a:spcBef>
              <a:buNone/>
            </a:pPr>
            <a:r>
              <a:rPr lang="en-US" sz="1400" dirty="0">
                <a:latin typeface="Georgia" panose="02040502050405020303" pitchFamily="18" charset="0"/>
              </a:rPr>
              <a:t>10:00 a.m. (Promotions Coordinators, J.W. Fanning Building)</a:t>
            </a:r>
          </a:p>
          <a:p>
            <a:pPr marL="0" lvl="0" indent="0" algn="ctr">
              <a:lnSpc>
                <a:spcPct val="100000"/>
              </a:lnSpc>
              <a:spcBef>
                <a:spcPts val="0"/>
              </a:spcBef>
              <a:buNone/>
            </a:pPr>
            <a:r>
              <a:rPr lang="en-US" sz="1400" dirty="0">
                <a:latin typeface="Georgia" panose="02040502050405020303" pitchFamily="18" charset="0"/>
              </a:rPr>
              <a:t>1:30 p.m. (Interested Faculty, Zoom)</a:t>
            </a:r>
          </a:p>
          <a:p>
            <a:pPr marL="0" lvl="0" indent="0">
              <a:lnSpc>
                <a:spcPct val="120000"/>
              </a:lnSpc>
              <a:spcBef>
                <a:spcPts val="0"/>
              </a:spcBef>
              <a:buNone/>
            </a:pPr>
            <a:endParaRPr lang="en-US" sz="1400" dirty="0">
              <a:latin typeface="Georgia" pitchFamily="18"/>
            </a:endParaRPr>
          </a:p>
          <a:p>
            <a:pPr marL="0" lvl="0">
              <a:lnSpc>
                <a:spcPct val="120000"/>
              </a:lnSpc>
              <a:spcBef>
                <a:spcPts val="0"/>
              </a:spcBef>
            </a:pPr>
            <a:r>
              <a:rPr lang="en-US" sz="1400" dirty="0">
                <a:latin typeface="Georgia" pitchFamily="18"/>
              </a:rPr>
              <a:t>Welcome, Guideline Changes and Promotion Calendar………………………………….…………. Matt Bishop</a:t>
            </a:r>
          </a:p>
          <a:p>
            <a:pPr marL="0" lvl="0">
              <a:lnSpc>
                <a:spcPct val="120000"/>
              </a:lnSpc>
              <a:spcBef>
                <a:spcPts val="0"/>
              </a:spcBef>
            </a:pPr>
            <a:endParaRPr lang="en-US" sz="1400" dirty="0">
              <a:latin typeface="Georgia" pitchFamily="18"/>
            </a:endParaRPr>
          </a:p>
          <a:p>
            <a:pPr marL="0" lvl="0">
              <a:lnSpc>
                <a:spcPct val="120000"/>
              </a:lnSpc>
              <a:spcBef>
                <a:spcPts val="0"/>
              </a:spcBef>
            </a:pPr>
            <a:r>
              <a:rPr lang="en-US" sz="1400" dirty="0">
                <a:latin typeface="Georgia" pitchFamily="18"/>
              </a:rPr>
              <a:t>Guidelines for Appointment and Promotion………………………………………………….………... Danny Bivins</a:t>
            </a:r>
          </a:p>
          <a:p>
            <a:pPr marL="0" lvl="0">
              <a:lnSpc>
                <a:spcPct val="120000"/>
              </a:lnSpc>
              <a:spcBef>
                <a:spcPts val="0"/>
              </a:spcBef>
            </a:pPr>
            <a:endParaRPr lang="en-US" sz="1400" dirty="0">
              <a:latin typeface="Georgia" pitchFamily="18"/>
            </a:endParaRPr>
          </a:p>
          <a:p>
            <a:pPr marL="0" lvl="0">
              <a:lnSpc>
                <a:spcPct val="120000"/>
              </a:lnSpc>
              <a:spcBef>
                <a:spcPts val="0"/>
              </a:spcBef>
            </a:pPr>
            <a:r>
              <a:rPr lang="en-US" sz="1400" dirty="0">
                <a:latin typeface="Georgia" pitchFamily="18"/>
              </a:rPr>
              <a:t>Organizing a Dossier for Promotion……………………………………………………………….………. Keri Hobbs</a:t>
            </a:r>
          </a:p>
          <a:p>
            <a:pPr marL="0" lvl="0">
              <a:lnSpc>
                <a:spcPct val="120000"/>
              </a:lnSpc>
              <a:spcBef>
                <a:spcPts val="0"/>
              </a:spcBef>
            </a:pPr>
            <a:endParaRPr lang="en-US" sz="1400" dirty="0">
              <a:latin typeface="Georgia" pitchFamily="18"/>
            </a:endParaRPr>
          </a:p>
          <a:p>
            <a:pPr marL="0">
              <a:lnSpc>
                <a:spcPct val="120000"/>
              </a:lnSpc>
              <a:spcBef>
                <a:spcPts val="0"/>
              </a:spcBef>
            </a:pPr>
            <a:r>
              <a:rPr lang="en-US" sz="1400" dirty="0">
                <a:latin typeface="Georgia" pitchFamily="18"/>
              </a:rPr>
              <a:t>Promotion Procedures………….……………………………………………………………………..….……. Matt Bishop</a:t>
            </a:r>
          </a:p>
          <a:p>
            <a:pPr marL="0" lvl="0">
              <a:lnSpc>
                <a:spcPct val="120000"/>
              </a:lnSpc>
              <a:spcBef>
                <a:spcPts val="0"/>
              </a:spcBef>
            </a:pPr>
            <a:endParaRPr lang="en-US" sz="1400" dirty="0">
              <a:latin typeface="Georgia" pitchFamily="18"/>
            </a:endParaRPr>
          </a:p>
          <a:p>
            <a:pPr marL="0" lvl="0">
              <a:lnSpc>
                <a:spcPct val="120000"/>
              </a:lnSpc>
              <a:spcBef>
                <a:spcPts val="0"/>
              </a:spcBef>
            </a:pPr>
            <a:endParaRPr lang="en-US" sz="1400" dirty="0">
              <a:latin typeface="Georgia" pitchFamily="18"/>
            </a:endParaRPr>
          </a:p>
          <a:p>
            <a:pPr marL="0" lvl="0" indent="0">
              <a:lnSpc>
                <a:spcPct val="120000"/>
              </a:lnSpc>
              <a:spcBef>
                <a:spcPts val="0"/>
              </a:spcBef>
              <a:buNone/>
            </a:pPr>
            <a:endParaRPr lang="en-US" sz="1400" dirty="0">
              <a:latin typeface="Georgia" pitchFamily="18"/>
            </a:endParaRPr>
          </a:p>
          <a:p>
            <a:pPr marL="0" lvl="0" indent="0">
              <a:lnSpc>
                <a:spcPct val="100000"/>
              </a:lnSpc>
              <a:spcBef>
                <a:spcPts val="0"/>
              </a:spcBef>
              <a:buNone/>
            </a:pPr>
            <a:endParaRPr lang="en-US" sz="2000" u="sng" dirty="0">
              <a:latin typeface="Georgia" pitchFamily="18"/>
              <a:cs typeface="Arial"/>
            </a:endParaRPr>
          </a:p>
          <a:p>
            <a:pPr marL="0" lvl="0" indent="0">
              <a:lnSpc>
                <a:spcPct val="100000"/>
              </a:lnSpc>
              <a:spcBef>
                <a:spcPts val="0"/>
              </a:spcBef>
              <a:buNone/>
            </a:pPr>
            <a:endParaRPr lang="en-US" sz="2000" dirty="0">
              <a:latin typeface="Georgia" pitchFamily="18"/>
              <a:cs typeface="Arial"/>
            </a:endParaRPr>
          </a:p>
          <a:p>
            <a:pPr marL="0" lvl="0" indent="0">
              <a:lnSpc>
                <a:spcPct val="100000"/>
              </a:lnSpc>
              <a:spcBef>
                <a:spcPts val="0"/>
              </a:spcBef>
              <a:buNone/>
            </a:pPr>
            <a:endParaRPr lang="en-US" sz="2000" dirty="0">
              <a:latin typeface="Georgia" pitchFamily="18"/>
              <a:cs typeface="Arial"/>
            </a:endParaRPr>
          </a:p>
        </p:txBody>
      </p:sp>
      <p:sp>
        <p:nvSpPr>
          <p:cNvPr id="3" name="Text Placeholder 2">
            <a:extLst>
              <a:ext uri="{FF2B5EF4-FFF2-40B4-BE49-F238E27FC236}">
                <a16:creationId xmlns:a16="http://schemas.microsoft.com/office/drawing/2014/main" id="{195430B7-384A-CC35-BB82-957CCF6DD235}"/>
              </a:ext>
            </a:extLst>
          </p:cNvPr>
          <p:cNvSpPr txBox="1">
            <a:spLocks noGrp="1"/>
          </p:cNvSpPr>
          <p:nvPr>
            <p:ph type="body" idx="4294967295"/>
          </p:nvPr>
        </p:nvSpPr>
        <p:spPr>
          <a:xfrm>
            <a:off x="6862407" y="6311042"/>
            <a:ext cx="4527551" cy="276560"/>
          </a:xfrm>
        </p:spPr>
        <p:txBody>
          <a:bodyPr>
            <a:normAutofit fontScale="92500" lnSpcReduction="10000"/>
          </a:bodyPr>
          <a:lstStyle/>
          <a:p>
            <a:pPr marL="0" lvl="0" indent="0" algn="r">
              <a:buNone/>
            </a:pPr>
            <a:r>
              <a:rPr lang="en-US" sz="1600" i="1">
                <a:solidFill>
                  <a:srgbClr val="FFFFFF"/>
                </a:solidFill>
                <a:latin typeface="Georgia" pitchFamily="18"/>
                <a:cs typeface="Arial"/>
              </a:rPr>
              <a:t>outreach.uga.edu</a:t>
            </a:r>
          </a:p>
          <a:p>
            <a:pPr marL="0" lvl="0" indent="0" algn="r">
              <a:buNone/>
            </a:pPr>
            <a:endParaRPr lang="en-US" sz="1800" i="1">
              <a:solidFill>
                <a:srgbClr val="FFFFFF"/>
              </a:solidFill>
              <a:latin typeface="Georgia" pitchFamily="18"/>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86CDF4D0-356C-FE01-5F1F-3795A5E5EAB8}"/>
              </a:ext>
            </a:extLst>
          </p:cNvPr>
          <p:cNvSpPr txBox="1">
            <a:spLocks noGrp="1"/>
          </p:cNvSpPr>
          <p:nvPr>
            <p:ph type="title" idx="4294967295"/>
          </p:nvPr>
        </p:nvSpPr>
        <p:spPr>
          <a:xfrm>
            <a:off x="761996" y="137160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Getting Started</a:t>
            </a:r>
          </a:p>
        </p:txBody>
      </p:sp>
      <p:sp>
        <p:nvSpPr>
          <p:cNvPr id="3" name="Content Placeholder 2">
            <a:extLst>
              <a:ext uri="{FF2B5EF4-FFF2-40B4-BE49-F238E27FC236}">
                <a16:creationId xmlns:a16="http://schemas.microsoft.com/office/drawing/2014/main" id="{3AD41424-7988-3254-3A00-0D161F250B94}"/>
              </a:ext>
            </a:extLst>
          </p:cNvPr>
          <p:cNvSpPr txBox="1"/>
          <p:nvPr/>
        </p:nvSpPr>
        <p:spPr>
          <a:xfrm>
            <a:off x="1485900" y="2065876"/>
            <a:ext cx="10515600" cy="265267"/>
          </a:xfrm>
          <a:prstGeom prst="rect">
            <a:avLst/>
          </a:prstGeom>
          <a:noFill/>
          <a:ln cap="flat">
            <a:noFill/>
          </a:ln>
        </p:spPr>
        <p:txBody>
          <a:bodyPr vert="horz" wrap="square" lIns="91440" tIns="45720" rIns="91440" bIns="45720" anchor="t" anchorCtr="0" compatLnSpc="1">
            <a:noAutofit/>
          </a:bodyPr>
          <a:lstStyle/>
          <a:p>
            <a:pPr marL="0" marR="0" lvl="0" indent="0" algn="l" defTabSz="914400" rtl="0" fontAlgn="auto" hangingPunct="1">
              <a:lnSpc>
                <a:spcPct val="90000"/>
              </a:lnSpc>
              <a:spcBef>
                <a:spcPts val="100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Georgia" pitchFamily="18"/>
              </a:rPr>
              <a:t>Read the Guidelines</a:t>
            </a:r>
          </a:p>
        </p:txBody>
      </p:sp>
      <p:sp>
        <p:nvSpPr>
          <p:cNvPr id="5" name="TextBox 8">
            <a:extLst>
              <a:ext uri="{FF2B5EF4-FFF2-40B4-BE49-F238E27FC236}">
                <a16:creationId xmlns:a16="http://schemas.microsoft.com/office/drawing/2014/main" id="{AB643CD0-732D-A12B-EF3E-64D453FE1110}"/>
              </a:ext>
            </a:extLst>
          </p:cNvPr>
          <p:cNvSpPr txBox="1"/>
          <p:nvPr/>
        </p:nvSpPr>
        <p:spPr>
          <a:xfrm>
            <a:off x="2247896" y="2456919"/>
            <a:ext cx="8603873" cy="307777"/>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Wingdings" pitchFamily="2"/>
              <a:buChar char="Ø"/>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hlinkClick r:id="rId3"/>
              </a:rPr>
              <a:t>http://outreach.uga.edu/policies/appointment-and-promotion-guidelines/</a:t>
            </a:r>
            <a:endParaRPr lang="en-US" sz="1400" b="0" i="0" u="none" strike="noStrike" kern="1200" cap="none" spc="0" baseline="0">
              <a:solidFill>
                <a:srgbClr val="000000"/>
              </a:solidFill>
              <a:uFillTx/>
              <a:latin typeface="Georgia" pitchFamily="18"/>
            </a:endParaRPr>
          </a:p>
        </p:txBody>
      </p:sp>
      <p:sp>
        <p:nvSpPr>
          <p:cNvPr id="6" name="TextBox 10">
            <a:extLst>
              <a:ext uri="{FF2B5EF4-FFF2-40B4-BE49-F238E27FC236}">
                <a16:creationId xmlns:a16="http://schemas.microsoft.com/office/drawing/2014/main" id="{99B0E5C2-A85D-E5A5-F70E-95D0CFA8E184}"/>
              </a:ext>
            </a:extLst>
          </p:cNvPr>
          <p:cNvSpPr txBox="1"/>
          <p:nvPr/>
        </p:nvSpPr>
        <p:spPr>
          <a:xfrm>
            <a:off x="1485900" y="3146203"/>
            <a:ext cx="610048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Georgia" pitchFamily="18"/>
              </a:rPr>
              <a:t>Then click</a:t>
            </a:r>
          </a:p>
        </p:txBody>
      </p:sp>
      <p:sp>
        <p:nvSpPr>
          <p:cNvPr id="7" name="TextBox 12">
            <a:extLst>
              <a:ext uri="{FF2B5EF4-FFF2-40B4-BE49-F238E27FC236}">
                <a16:creationId xmlns:a16="http://schemas.microsoft.com/office/drawing/2014/main" id="{220365CF-21D0-D5E9-BE89-D7980E34E295}"/>
              </a:ext>
            </a:extLst>
          </p:cNvPr>
          <p:cNvSpPr txBox="1"/>
          <p:nvPr/>
        </p:nvSpPr>
        <p:spPr>
          <a:xfrm>
            <a:off x="2247896" y="3644606"/>
            <a:ext cx="6100483" cy="307777"/>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Wingdings" pitchFamily="2"/>
              <a:buChar char="Ø"/>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Guidelines for Appointment and Promotion (pdf)</a:t>
            </a:r>
          </a:p>
        </p:txBody>
      </p:sp>
      <p:sp>
        <p:nvSpPr>
          <p:cNvPr id="2" name="Text Placeholder 3">
            <a:extLst>
              <a:ext uri="{FF2B5EF4-FFF2-40B4-BE49-F238E27FC236}">
                <a16:creationId xmlns:a16="http://schemas.microsoft.com/office/drawing/2014/main" id="{3F1CE4F3-3A15-33EB-E124-1C6474335E71}"/>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rPr>
              <a:t>outreach.uga.edu</a:t>
            </a:r>
            <a:endParaRPr lang="en-US" sz="1500" i="1" dirty="0">
              <a:solidFill>
                <a:srgbClr val="FFFFFF"/>
              </a:solidFill>
              <a:latin typeface="Georgia" pitchFamily="18"/>
            </a:endParaRPr>
          </a:p>
          <a:p>
            <a:pPr marL="0" lvl="0" indent="0" algn="r">
              <a:buNone/>
            </a:pPr>
            <a:endParaRPr lang="en-US" sz="1500" i="1" dirty="0">
              <a:solidFill>
                <a:srgbClr val="FFFFFF"/>
              </a:solidFill>
              <a:latin typeface="Georgia" pitchFamily="1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9E2E0-5223-C560-CF1B-E386AC0087C7}"/>
              </a:ext>
            </a:extLst>
          </p:cNvPr>
          <p:cNvSpPr>
            <a:spLocks noGrp="1"/>
          </p:cNvSpPr>
          <p:nvPr>
            <p:ph type="title" idx="4294967295"/>
          </p:nvPr>
        </p:nvSpPr>
        <p:spPr>
          <a:xfrm>
            <a:off x="838203" y="-1325559"/>
            <a:ext cx="10515600" cy="1325559"/>
          </a:xfrm>
        </p:spPr>
        <p:txBody>
          <a:bodyPr vert="horz" wrap="square" lIns="91440" tIns="45720" rIns="91440" bIns="45720" anchor="b" anchorCtr="0" compatLnSpc="1">
            <a:normAutofit/>
          </a:bodyPr>
          <a:lstStyle/>
          <a:p>
            <a:r>
              <a:rPr lang="en-US" dirty="0"/>
              <a:t>Verify Current Information</a:t>
            </a:r>
          </a:p>
        </p:txBody>
      </p:sp>
      <p:pic>
        <p:nvPicPr>
          <p:cNvPr id="5" name="Picture 4" descr="Screenshot of Appointments and Promotion Guidelines webpage. ">
            <a:extLst>
              <a:ext uri="{FF2B5EF4-FFF2-40B4-BE49-F238E27FC236}">
                <a16:creationId xmlns:a16="http://schemas.microsoft.com/office/drawing/2014/main" id="{47F99722-9FD3-7887-6B18-06FFEC480E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5556" y="121920"/>
            <a:ext cx="9018644" cy="6054012"/>
          </a:xfrm>
          <a:prstGeom prst="rect">
            <a:avLst/>
          </a:prstGeom>
        </p:spPr>
      </p:pic>
      <p:sp>
        <p:nvSpPr>
          <p:cNvPr id="4" name="Text Placeholder 3">
            <a:extLst>
              <a:ext uri="{FF2B5EF4-FFF2-40B4-BE49-F238E27FC236}">
                <a16:creationId xmlns:a16="http://schemas.microsoft.com/office/drawing/2014/main" id="{7E20F8F2-99FD-8CDF-2154-9B0C96F88F12}"/>
              </a:ext>
            </a:extLst>
          </p:cNvPr>
          <p:cNvSpPr>
            <a:spLocks noGrp="1"/>
          </p:cNvSpPr>
          <p:nvPr>
            <p:ph type="body" idx="4294967295"/>
          </p:nvPr>
        </p:nvSpPr>
        <p:spPr>
          <a:xfrm>
            <a:off x="6862407" y="6311042"/>
            <a:ext cx="4527551" cy="276560"/>
          </a:xfrm>
        </p:spPr>
        <p:txBody>
          <a:bodyPr>
            <a:normAutofit fontScale="55000" lnSpcReduction="20000"/>
          </a:bodyPr>
          <a:lstStyle/>
          <a:p>
            <a:pPr marL="0" indent="0" algn="r">
              <a:buNone/>
            </a:pPr>
            <a:r>
              <a:rPr lang="en-US" sz="2800" i="1" dirty="0" err="1">
                <a:solidFill>
                  <a:srgbClr val="FFFFFF"/>
                </a:solidFill>
                <a:latin typeface="Georgia" pitchFamily="18"/>
                <a:cs typeface="Arial"/>
              </a:rPr>
              <a:t>outreach.uga.edu</a:t>
            </a:r>
            <a:endParaRPr lang="en-US" sz="2800" i="1" dirty="0">
              <a:solidFill>
                <a:srgbClr val="FFFFFF"/>
              </a:solidFill>
              <a:latin typeface="Georgia" pitchFamily="18"/>
              <a:cs typeface="Arial"/>
            </a:endParaRPr>
          </a:p>
          <a:p>
            <a:endParaRPr lang="en-US" dirty="0"/>
          </a:p>
        </p:txBody>
      </p:sp>
    </p:spTree>
    <p:extLst>
      <p:ext uri="{BB962C8B-B14F-4D97-AF65-F5344CB8AC3E}">
        <p14:creationId xmlns:p14="http://schemas.microsoft.com/office/powerpoint/2010/main" val="3264339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58">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89ABF70C-BBFF-737F-DDD6-E08D8E9014C4}"/>
              </a:ext>
            </a:extLst>
          </p:cNvPr>
          <p:cNvSpPr txBox="1">
            <a:spLocks noGrp="1"/>
          </p:cNvSpPr>
          <p:nvPr>
            <p:ph type="title" idx="4294967295"/>
          </p:nvPr>
        </p:nvSpPr>
        <p:spPr>
          <a:xfrm>
            <a:off x="872528" y="694528"/>
            <a:ext cx="8897395" cy="1180571"/>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File 1</a:t>
            </a: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Section A: Cover, Table of Contents, and Cover Letter</a:t>
            </a:r>
          </a:p>
        </p:txBody>
      </p:sp>
      <p:sp>
        <p:nvSpPr>
          <p:cNvPr id="2" name="Text Placeholder 2">
            <a:extLst>
              <a:ext uri="{FF2B5EF4-FFF2-40B4-BE49-F238E27FC236}">
                <a16:creationId xmlns:a16="http://schemas.microsoft.com/office/drawing/2014/main" id="{36A94166-939C-8131-DC7C-70797CE6BDBD}"/>
              </a:ext>
            </a:extLst>
          </p:cNvPr>
          <p:cNvSpPr txBox="1">
            <a:spLocks noGrp="1"/>
          </p:cNvSpPr>
          <p:nvPr>
            <p:ph type="body" idx="4294967295"/>
          </p:nvPr>
        </p:nvSpPr>
        <p:spPr>
          <a:xfrm>
            <a:off x="1008611" y="2057400"/>
            <a:ext cx="10155108" cy="3821817"/>
          </a:xfrm>
        </p:spPr>
        <p:txBody>
          <a:bodyPr>
            <a:normAutofit/>
          </a:bodyPr>
          <a:lstStyle/>
          <a:p>
            <a:pPr>
              <a:lnSpc>
                <a:spcPct val="100000"/>
              </a:lnSpc>
              <a:spcBef>
                <a:spcPts val="0"/>
              </a:spcBef>
              <a:spcAft>
                <a:spcPts val="1200"/>
              </a:spcAft>
            </a:pPr>
            <a:r>
              <a:rPr lang="en-US" sz="1800" dirty="0">
                <a:latin typeface="Georgia" pitchFamily="18"/>
                <a:cs typeface="Arial"/>
              </a:rPr>
              <a:t>Cover page inserted inside the clear front cover binder. (pg. 30)</a:t>
            </a:r>
          </a:p>
          <a:p>
            <a:pPr>
              <a:lnSpc>
                <a:spcPct val="100000"/>
              </a:lnSpc>
              <a:spcBef>
                <a:spcPts val="0"/>
              </a:spcBef>
              <a:spcAft>
                <a:spcPts val="1200"/>
              </a:spcAft>
            </a:pPr>
            <a:r>
              <a:rPr lang="en-US" sz="1800" dirty="0">
                <a:latin typeface="Georgia" pitchFamily="18"/>
                <a:cs typeface="Arial"/>
              </a:rPr>
              <a:t>Table of contents including page numbers</a:t>
            </a:r>
          </a:p>
          <a:p>
            <a:pPr>
              <a:lnSpc>
                <a:spcPct val="100000"/>
              </a:lnSpc>
              <a:spcBef>
                <a:spcPts val="0"/>
              </a:spcBef>
              <a:spcAft>
                <a:spcPts val="1200"/>
              </a:spcAft>
            </a:pPr>
            <a:r>
              <a:rPr lang="en-US" sz="1800" dirty="0">
                <a:latin typeface="Georgia" pitchFamily="18"/>
                <a:cs typeface="Arial"/>
              </a:rPr>
              <a:t>Cover letter written by Dean, Director, Dept. Head and typically includes:</a:t>
            </a:r>
          </a:p>
          <a:p>
            <a:pPr marL="800100" lvl="1" indent="-342900">
              <a:lnSpc>
                <a:spcPct val="100000"/>
              </a:lnSpc>
              <a:spcBef>
                <a:spcPts val="0"/>
              </a:spcBef>
              <a:spcAft>
                <a:spcPts val="1200"/>
              </a:spcAft>
              <a:buFont typeface="Arial" pitchFamily="34"/>
            </a:pPr>
            <a:r>
              <a:rPr lang="en-US" sz="1400" dirty="0">
                <a:latin typeface="Georgia" pitchFamily="18"/>
                <a:cs typeface="Arial"/>
              </a:rPr>
              <a:t>Scope and quality of job performance</a:t>
            </a:r>
          </a:p>
          <a:p>
            <a:pPr marL="800100" lvl="1" indent="-342900">
              <a:lnSpc>
                <a:spcPct val="100000"/>
              </a:lnSpc>
              <a:spcBef>
                <a:spcPts val="0"/>
              </a:spcBef>
              <a:spcAft>
                <a:spcPts val="1200"/>
              </a:spcAft>
              <a:buFont typeface="Arial" pitchFamily="34"/>
            </a:pPr>
            <a:r>
              <a:rPr lang="en-US" sz="1400" dirty="0">
                <a:latin typeface="Georgia" pitchFamily="18"/>
                <a:cs typeface="Arial"/>
              </a:rPr>
              <a:t>Contribution to profession and service</a:t>
            </a:r>
          </a:p>
          <a:p>
            <a:pPr marL="800100" lvl="1" indent="-342900">
              <a:lnSpc>
                <a:spcPct val="100000"/>
              </a:lnSpc>
              <a:spcBef>
                <a:spcPts val="0"/>
              </a:spcBef>
              <a:spcAft>
                <a:spcPts val="1200"/>
              </a:spcAft>
              <a:buFont typeface="Arial" pitchFamily="34"/>
            </a:pPr>
            <a:r>
              <a:rPr lang="en-US" sz="1400" dirty="0">
                <a:latin typeface="Georgia" pitchFamily="18"/>
                <a:cs typeface="Arial"/>
              </a:rPr>
              <a:t>Description of impact, reputation, collaboration</a:t>
            </a:r>
          </a:p>
          <a:p>
            <a:pPr marL="800100" lvl="1" indent="-342900">
              <a:lnSpc>
                <a:spcPct val="100000"/>
              </a:lnSpc>
              <a:spcBef>
                <a:spcPts val="0"/>
              </a:spcBef>
              <a:spcAft>
                <a:spcPts val="1200"/>
              </a:spcAft>
              <a:buFont typeface="Arial" pitchFamily="34"/>
              <a:buChar char="•"/>
            </a:pPr>
            <a:r>
              <a:rPr lang="en-US" sz="1400" dirty="0">
                <a:latin typeface="Georgia" pitchFamily="18"/>
                <a:cs typeface="Arial"/>
              </a:rPr>
              <a:t>Must address lack of terminal degree, early promotion, or limited-termed status</a:t>
            </a:r>
            <a:endParaRPr lang="en-US" sz="1400" dirty="0">
              <a:highlight>
                <a:srgbClr val="FFFF00"/>
              </a:highlight>
              <a:latin typeface="Georgia" pitchFamily="18"/>
              <a:cs typeface="Arial"/>
            </a:endParaRPr>
          </a:p>
          <a:p>
            <a:pPr marL="342900" indent="-342900">
              <a:lnSpc>
                <a:spcPct val="100000"/>
              </a:lnSpc>
              <a:spcBef>
                <a:spcPts val="0"/>
              </a:spcBef>
              <a:spcAft>
                <a:spcPts val="1200"/>
              </a:spcAft>
              <a:buFont typeface="Arial" pitchFamily="34"/>
              <a:buChar char="•"/>
            </a:pPr>
            <a:r>
              <a:rPr lang="en-US" sz="1800" dirty="0">
                <a:latin typeface="Georgia" pitchFamily="18"/>
                <a:cs typeface="Arial"/>
              </a:rPr>
              <a:t>Weighed heavily by committee</a:t>
            </a:r>
          </a:p>
          <a:p>
            <a:pPr marL="342900" indent="-342900">
              <a:lnSpc>
                <a:spcPct val="100000"/>
              </a:lnSpc>
              <a:spcBef>
                <a:spcPts val="0"/>
              </a:spcBef>
              <a:spcAft>
                <a:spcPts val="1200"/>
              </a:spcAft>
              <a:buFont typeface="Arial" pitchFamily="34"/>
            </a:pPr>
            <a:r>
              <a:rPr lang="en-US" sz="1800" dirty="0">
                <a:solidFill>
                  <a:srgbClr val="FF0000"/>
                </a:solidFill>
                <a:latin typeface="Georgia" pitchFamily="18"/>
                <a:cs typeface="Arial"/>
              </a:rPr>
              <a:t>Six (6) pages maximum</a:t>
            </a:r>
          </a:p>
        </p:txBody>
      </p:sp>
      <p:sp>
        <p:nvSpPr>
          <p:cNvPr id="3" name="Text Placeholder 3">
            <a:extLst>
              <a:ext uri="{FF2B5EF4-FFF2-40B4-BE49-F238E27FC236}">
                <a16:creationId xmlns:a16="http://schemas.microsoft.com/office/drawing/2014/main" id="{C7FDB612-C880-4B67-480F-7796AEC3BA37}"/>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DB19DBC1-66E8-10F4-3A66-E59D5AEE2B21}"/>
              </a:ext>
            </a:extLst>
          </p:cNvPr>
          <p:cNvSpPr txBox="1">
            <a:spLocks noGrp="1"/>
          </p:cNvSpPr>
          <p:nvPr>
            <p:ph type="title" idx="4294967295"/>
          </p:nvPr>
        </p:nvSpPr>
        <p:spPr>
          <a:xfrm>
            <a:off x="761996" y="968185"/>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Section B: Curriculum Vita</a:t>
            </a:r>
          </a:p>
        </p:txBody>
      </p:sp>
      <p:sp>
        <p:nvSpPr>
          <p:cNvPr id="2" name="Text Placeholder 2">
            <a:extLst>
              <a:ext uri="{FF2B5EF4-FFF2-40B4-BE49-F238E27FC236}">
                <a16:creationId xmlns:a16="http://schemas.microsoft.com/office/drawing/2014/main" id="{F2DD671B-6EC8-E314-30B3-681DA69D1823}"/>
              </a:ext>
            </a:extLst>
          </p:cNvPr>
          <p:cNvSpPr txBox="1">
            <a:spLocks noGrp="1"/>
          </p:cNvSpPr>
          <p:nvPr>
            <p:ph type="body" idx="4294967295"/>
          </p:nvPr>
        </p:nvSpPr>
        <p:spPr>
          <a:xfrm>
            <a:off x="1524003" y="1536694"/>
            <a:ext cx="7970517" cy="4574545"/>
          </a:xfrm>
        </p:spPr>
        <p:txBody>
          <a:bodyPr>
            <a:normAutofit fontScale="92500" lnSpcReduction="10000"/>
          </a:bodyPr>
          <a:lstStyle/>
          <a:p>
            <a:pPr marL="457200" lvl="0" indent="-457200">
              <a:lnSpc>
                <a:spcPct val="100000"/>
              </a:lnSpc>
              <a:spcBef>
                <a:spcPts val="0"/>
              </a:spcBef>
              <a:spcAft>
                <a:spcPts val="1200"/>
              </a:spcAft>
              <a:buFont typeface="Arial" pitchFamily="34"/>
            </a:pPr>
            <a:endParaRPr lang="en-US" sz="1400" dirty="0">
              <a:solidFill>
                <a:srgbClr val="000A0D"/>
              </a:solidFill>
              <a:latin typeface="Georgia" pitchFamily="18"/>
              <a:cs typeface="Arial"/>
            </a:endParaRP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Your full name, office address, telephone number, and UGA email address should appear at the top of your CV</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Summary of biographical data</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Reverse Chronological Order</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Professional experience &amp; career accomplishments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Can span entire public service career</a:t>
            </a:r>
          </a:p>
          <a:p>
            <a:pPr marL="457200" lvl="0" indent="-457200">
              <a:lnSpc>
                <a:spcPct val="100000"/>
              </a:lnSpc>
              <a:spcBef>
                <a:spcPts val="0"/>
              </a:spcBef>
              <a:spcAft>
                <a:spcPts val="1200"/>
              </a:spcAft>
              <a:buFont typeface="Arial" pitchFamily="34"/>
            </a:pPr>
            <a:r>
              <a:rPr lang="en-US" sz="1400" dirty="0">
                <a:solidFill>
                  <a:srgbClr val="0D0A10"/>
                </a:solidFill>
                <a:latin typeface="Georgia" pitchFamily="18"/>
                <a:cs typeface="Arial"/>
              </a:rPr>
              <a:t>List most recent activities first</a:t>
            </a:r>
          </a:p>
          <a:p>
            <a:pPr marL="457200" lvl="0" indent="-457200">
              <a:lnSpc>
                <a:spcPct val="100000"/>
              </a:lnSpc>
              <a:spcBef>
                <a:spcPts val="0"/>
              </a:spcBef>
              <a:spcAft>
                <a:spcPts val="1200"/>
              </a:spcAft>
              <a:buFont typeface="Arial" pitchFamily="34"/>
            </a:pPr>
            <a:r>
              <a:rPr lang="en-US" sz="1400" dirty="0">
                <a:solidFill>
                  <a:srgbClr val="0D0A10"/>
                </a:solidFill>
                <a:latin typeface="Georgia" pitchFamily="18"/>
                <a:cs typeface="Arial"/>
              </a:rPr>
              <a:t>Note clearly the activities since last promotion/appointment</a:t>
            </a:r>
          </a:p>
          <a:p>
            <a:pPr marL="457200" lvl="0" indent="-457200">
              <a:lnSpc>
                <a:spcPct val="100000"/>
              </a:lnSpc>
              <a:spcBef>
                <a:spcPts val="0"/>
              </a:spcBef>
              <a:spcAft>
                <a:spcPts val="1200"/>
              </a:spcAft>
              <a:buFont typeface="Arial" pitchFamily="34"/>
            </a:pPr>
            <a:r>
              <a:rPr lang="en-US" sz="1400" dirty="0">
                <a:solidFill>
                  <a:srgbClr val="0D0A10"/>
                </a:solidFill>
                <a:latin typeface="Georgia" pitchFamily="18"/>
                <a:cs typeface="Arial"/>
              </a:rPr>
              <a:t>Clearly distinguish activities that occurred since appointment or last promotion. </a:t>
            </a:r>
            <a:r>
              <a:rPr lang="en-US" sz="1400" dirty="0">
                <a:solidFill>
                  <a:srgbClr val="C00000"/>
                </a:solidFill>
                <a:latin typeface="Georgia" pitchFamily="18"/>
                <a:cs typeface="Arial"/>
              </a:rPr>
              <a:t>Can include activities occurring after October 1 of the year in which the candidate submitted a dossier that was successfully promoted so long as those materials were not already counted toward appointment or a prior promotion.  See page 21.</a:t>
            </a:r>
          </a:p>
          <a:p>
            <a:pPr marL="457200" lvl="0" indent="-457200">
              <a:lnSpc>
                <a:spcPct val="100000"/>
              </a:lnSpc>
              <a:spcBef>
                <a:spcPts val="0"/>
              </a:spcBef>
              <a:spcAft>
                <a:spcPts val="1200"/>
              </a:spcAft>
              <a:buFont typeface="Arial" pitchFamily="34"/>
            </a:pPr>
            <a:r>
              <a:rPr lang="en-US" sz="1400" dirty="0">
                <a:solidFill>
                  <a:srgbClr val="C00000"/>
                </a:solidFill>
                <a:latin typeface="Georgia" pitchFamily="18"/>
                <a:cs typeface="Arial"/>
              </a:rPr>
              <a:t>Thirty (30) pages maximum.</a:t>
            </a:r>
          </a:p>
          <a:p>
            <a:pPr marL="457200" lvl="0" indent="-457200">
              <a:lnSpc>
                <a:spcPct val="100000"/>
              </a:lnSpc>
              <a:spcBef>
                <a:spcPts val="0"/>
              </a:spcBef>
              <a:spcAft>
                <a:spcPts val="1200"/>
              </a:spcAft>
              <a:buFont typeface="Arial" pitchFamily="34"/>
            </a:pPr>
            <a:r>
              <a:rPr lang="en-US" sz="1400" dirty="0">
                <a:solidFill>
                  <a:schemeClr val="tx1"/>
                </a:solidFill>
                <a:latin typeface="Georgia" pitchFamily="18"/>
                <a:cs typeface="Arial"/>
              </a:rPr>
              <a:t>Suggested sections…</a:t>
            </a:r>
          </a:p>
          <a:p>
            <a:pPr marL="457200" lvl="0" indent="-457200">
              <a:lnSpc>
                <a:spcPct val="100000"/>
              </a:lnSpc>
              <a:spcBef>
                <a:spcPts val="0"/>
              </a:spcBef>
              <a:spcAft>
                <a:spcPts val="1200"/>
              </a:spcAft>
              <a:buFont typeface="Arial" pitchFamily="34"/>
            </a:pPr>
            <a:endParaRPr lang="en-US" sz="1400" dirty="0">
              <a:solidFill>
                <a:srgbClr val="0D0A10"/>
              </a:solidFill>
              <a:latin typeface="Georgia" pitchFamily="18"/>
              <a:cs typeface="Arial"/>
            </a:endParaRPr>
          </a:p>
        </p:txBody>
      </p:sp>
      <p:sp>
        <p:nvSpPr>
          <p:cNvPr id="3" name="Text Placeholder 3">
            <a:extLst>
              <a:ext uri="{FF2B5EF4-FFF2-40B4-BE49-F238E27FC236}">
                <a16:creationId xmlns:a16="http://schemas.microsoft.com/office/drawing/2014/main" id="{F0537275-49AC-5C9D-5CF4-DBCFD36F908F}"/>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60">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E720D02B-E6C7-7B18-C7D7-B00D837B5535}"/>
              </a:ext>
            </a:extLst>
          </p:cNvPr>
          <p:cNvSpPr txBox="1">
            <a:spLocks noGrp="1"/>
          </p:cNvSpPr>
          <p:nvPr>
            <p:ph type="title" idx="4294967295"/>
          </p:nvPr>
        </p:nvSpPr>
        <p:spPr>
          <a:xfrm>
            <a:off x="761996" y="137160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 </a:t>
            </a: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The Resume</a:t>
            </a:r>
          </a:p>
        </p:txBody>
      </p:sp>
      <p:sp>
        <p:nvSpPr>
          <p:cNvPr id="2" name="Text Placeholder 2">
            <a:extLst>
              <a:ext uri="{FF2B5EF4-FFF2-40B4-BE49-F238E27FC236}">
                <a16:creationId xmlns:a16="http://schemas.microsoft.com/office/drawing/2014/main" id="{89642BFA-4ACA-D7E9-D2B0-FDAD23E15A8D}"/>
              </a:ext>
            </a:extLst>
          </p:cNvPr>
          <p:cNvSpPr txBox="1">
            <a:spLocks noGrp="1"/>
          </p:cNvSpPr>
          <p:nvPr>
            <p:ph type="body" idx="4294967295"/>
          </p:nvPr>
        </p:nvSpPr>
        <p:spPr>
          <a:xfrm>
            <a:off x="1523993" y="2057400"/>
            <a:ext cx="9144000" cy="3159123"/>
          </a:xfrm>
        </p:spPr>
        <p:txBody>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Name (Full official name)</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Title</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Organization</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Current PSO Rank and date promoted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Phone number/UGA E-Mail/current UGA mailing address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Education (academic and special certifications)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Employment and/or professional appointments</a:t>
            </a:r>
          </a:p>
          <a:p>
            <a:pPr marL="0" lvl="0" indent="0">
              <a:lnSpc>
                <a:spcPct val="100000"/>
              </a:lnSpc>
              <a:spcBef>
                <a:spcPts val="0"/>
              </a:spcBef>
              <a:spcAft>
                <a:spcPts val="1200"/>
              </a:spcAft>
              <a:buNone/>
            </a:pPr>
            <a:endParaRPr lang="en-US" sz="1400" dirty="0">
              <a:solidFill>
                <a:srgbClr val="000A0D"/>
              </a:solidFill>
              <a:latin typeface="Georgia" pitchFamily="18"/>
              <a:cs typeface="Arial"/>
            </a:endParaRP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C37F9213-3ED7-1B47-897C-86B97DF9B17D}"/>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61">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A78F242-1CE0-59C8-DCE0-EA1A0B056962}"/>
              </a:ext>
            </a:extLst>
          </p:cNvPr>
          <p:cNvSpPr txBox="1">
            <a:spLocks noGrp="1"/>
          </p:cNvSpPr>
          <p:nvPr>
            <p:ph type="title" idx="4294967295"/>
          </p:nvPr>
        </p:nvSpPr>
        <p:spPr>
          <a:xfrm>
            <a:off x="761996" y="137160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II. </a:t>
            </a: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Professional and Academic Service</a:t>
            </a:r>
          </a:p>
        </p:txBody>
      </p:sp>
      <p:sp>
        <p:nvSpPr>
          <p:cNvPr id="2" name="Text Placeholder 2">
            <a:extLst>
              <a:ext uri="{FF2B5EF4-FFF2-40B4-BE49-F238E27FC236}">
                <a16:creationId xmlns:a16="http://schemas.microsoft.com/office/drawing/2014/main" id="{04F95B5D-300F-3BD4-9945-28E1D90D3E9F}"/>
              </a:ext>
            </a:extLst>
          </p:cNvPr>
          <p:cNvSpPr txBox="1">
            <a:spLocks noGrp="1"/>
          </p:cNvSpPr>
          <p:nvPr>
            <p:ph type="body" idx="4294967295"/>
          </p:nvPr>
        </p:nvSpPr>
        <p:spPr>
          <a:xfrm>
            <a:off x="1524003" y="2057400"/>
            <a:ext cx="9144000" cy="3784601"/>
          </a:xfrm>
        </p:spPr>
        <p:txBody>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University, Department/Unit, Professional Association activity </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Professionals Association memberships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Awards and honors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Professional leadership and/or conference leadership positions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Committee assignments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Events coordinated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Internal presentations; materials developed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Mentoring experiences</a:t>
            </a: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BDBAD3EE-31DC-352B-6BF4-346DF40E19E1}"/>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20D0D9-1E43-4046-8BE6-EB275423CD4C}"/>
              </a:ext>
            </a:extLst>
          </p:cNvPr>
          <p:cNvSpPr>
            <a:spLocks noGrp="1"/>
          </p:cNvSpPr>
          <p:nvPr>
            <p:ph type="title" idx="4294967295"/>
          </p:nvPr>
        </p:nvSpPr>
        <p:spPr>
          <a:xfrm>
            <a:off x="673100" y="546100"/>
            <a:ext cx="10910888" cy="1089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en-US" sz="2400" b="0" i="0" u="none" strike="noStrike" kern="1200" cap="none" spc="0" normalizeH="0" baseline="0" noProof="0">
                <a:ln>
                  <a:noFill/>
                </a:ln>
                <a:solidFill>
                  <a:srgbClr val="000000"/>
                </a:solidFill>
                <a:effectLst/>
                <a:uLnTx/>
                <a:uFillTx/>
                <a:latin typeface="Georgia" panose="02040502050405020303" pitchFamily="18" charset="0"/>
              </a:rPr>
              <a:t>Remember to delineate new material from previous promotion period!</a:t>
            </a:r>
            <a:endParaRPr kumimoji="0" lang="en-US" sz="2400" b="0" i="0" u="none" strike="noStrike" kern="1200" cap="none" spc="0" normalizeH="0" baseline="0" noProof="0" dirty="0">
              <a:ln>
                <a:noFill/>
              </a:ln>
              <a:solidFill>
                <a:srgbClr val="000000"/>
              </a:solidFill>
              <a:effectLst/>
              <a:uLnTx/>
              <a:uFillTx/>
              <a:latin typeface="Georgia" panose="02040502050405020303" pitchFamily="18" charset="0"/>
            </a:endParaRPr>
          </a:p>
        </p:txBody>
      </p:sp>
      <p:sp>
        <p:nvSpPr>
          <p:cNvPr id="3" name="Text Placeholder 2">
            <a:extLst>
              <a:ext uri="{FF2B5EF4-FFF2-40B4-BE49-F238E27FC236}">
                <a16:creationId xmlns:a16="http://schemas.microsoft.com/office/drawing/2014/main" id="{A89D4716-C5BA-4A91-B439-91584F8AA016}"/>
              </a:ext>
            </a:extLst>
          </p:cNvPr>
          <p:cNvSpPr>
            <a:spLocks noGrp="1"/>
          </p:cNvSpPr>
          <p:nvPr>
            <p:ph type="body" idx="4294967295"/>
          </p:nvPr>
        </p:nvSpPr>
        <p:spPr>
          <a:xfrm>
            <a:off x="672842" y="1477108"/>
            <a:ext cx="10910885" cy="4331553"/>
          </a:xfrm>
        </p:spPr>
        <p:txBody>
          <a:bodyPr>
            <a:normAutofit/>
          </a:bodyPr>
          <a:lstStyle/>
          <a:p>
            <a:r>
              <a:rPr lang="en-US" sz="1800" dirty="0">
                <a:latin typeface="Georgia" panose="02040502050405020303" pitchFamily="18" charset="0"/>
              </a:rPr>
              <a:t>Change the color of the text</a:t>
            </a:r>
          </a:p>
          <a:p>
            <a:r>
              <a:rPr lang="en-US" sz="1800" dirty="0">
                <a:latin typeface="Georgia" panose="02040502050405020303" pitchFamily="18" charset="0"/>
              </a:rPr>
              <a:t>Draw a line</a:t>
            </a:r>
          </a:p>
          <a:p>
            <a:r>
              <a:rPr lang="en-US" sz="1800" dirty="0">
                <a:latin typeface="Georgia" panose="02040502050405020303" pitchFamily="18" charset="0"/>
              </a:rPr>
              <a:t>Make it very obvious!</a:t>
            </a:r>
          </a:p>
        </p:txBody>
      </p:sp>
      <p:pic>
        <p:nvPicPr>
          <p:cNvPr id="5" name="Picture 4" descr="Screenshot of a Word document example of delineating new material from a previous promotion period">
            <a:extLst>
              <a:ext uri="{FF2B5EF4-FFF2-40B4-BE49-F238E27FC236}">
                <a16:creationId xmlns:a16="http://schemas.microsoft.com/office/drawing/2014/main" id="{BE7078C6-A8D8-4EC5-A1AA-B25B25764663}"/>
              </a:ext>
            </a:extLst>
          </p:cNvPr>
          <p:cNvPicPr>
            <a:picLocks noChangeAspect="1"/>
          </p:cNvPicPr>
          <p:nvPr/>
        </p:nvPicPr>
        <p:blipFill>
          <a:blip r:embed="rId3"/>
          <a:stretch>
            <a:fillRect/>
          </a:stretch>
        </p:blipFill>
        <p:spPr>
          <a:xfrm>
            <a:off x="1296254" y="3772793"/>
            <a:ext cx="9878476" cy="1850768"/>
          </a:xfrm>
          <a:prstGeom prst="rect">
            <a:avLst/>
          </a:prstGeom>
          <a:ln>
            <a:solidFill>
              <a:schemeClr val="bg1">
                <a:lumMod val="75000"/>
              </a:schemeClr>
            </a:solidFill>
          </a:ln>
        </p:spPr>
      </p:pic>
    </p:spTree>
    <p:extLst>
      <p:ext uri="{BB962C8B-B14F-4D97-AF65-F5344CB8AC3E}">
        <p14:creationId xmlns:p14="http://schemas.microsoft.com/office/powerpoint/2010/main" val="3687971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C96F0BEF-E369-DA20-A425-E1AB9BAB36FC}"/>
              </a:ext>
            </a:extLst>
          </p:cNvPr>
          <p:cNvSpPr txBox="1">
            <a:spLocks noGrp="1"/>
          </p:cNvSpPr>
          <p:nvPr>
            <p:ph type="title" idx="4294967295"/>
          </p:nvPr>
        </p:nvSpPr>
        <p:spPr>
          <a:xfrm>
            <a:off x="741899" y="965352"/>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III. </a:t>
            </a: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Program Accomplishments</a:t>
            </a:r>
          </a:p>
        </p:txBody>
      </p:sp>
      <p:sp>
        <p:nvSpPr>
          <p:cNvPr id="2" name="Text Placeholder 2">
            <a:extLst>
              <a:ext uri="{FF2B5EF4-FFF2-40B4-BE49-F238E27FC236}">
                <a16:creationId xmlns:a16="http://schemas.microsoft.com/office/drawing/2014/main" id="{7395DF05-66BC-9A99-CE9F-7A73D379DAE7}"/>
              </a:ext>
            </a:extLst>
          </p:cNvPr>
          <p:cNvSpPr txBox="1">
            <a:spLocks noGrp="1"/>
          </p:cNvSpPr>
          <p:nvPr>
            <p:ph type="body" idx="4294967295"/>
          </p:nvPr>
        </p:nvSpPr>
        <p:spPr>
          <a:xfrm>
            <a:off x="1524003" y="2057400"/>
            <a:ext cx="9144000" cy="3775072"/>
          </a:xfrm>
        </p:spPr>
        <p:txBody>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Presentations, training and instruction</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Invited lectures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Exhibitions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Media outreach</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Grants and financial awards received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Consultation and/or technical assistance</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Applied research</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Collaborative programming</a:t>
            </a:r>
          </a:p>
        </p:txBody>
      </p:sp>
      <p:sp>
        <p:nvSpPr>
          <p:cNvPr id="3" name="Text Placeholder 3">
            <a:extLst>
              <a:ext uri="{FF2B5EF4-FFF2-40B4-BE49-F238E27FC236}">
                <a16:creationId xmlns:a16="http://schemas.microsoft.com/office/drawing/2014/main" id="{C29537DF-4CAE-9F32-B1E5-B1A4934654B6}"/>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86E497-DD73-4B21-B2BB-CCB58F4BC8FB}"/>
              </a:ext>
            </a:extLst>
          </p:cNvPr>
          <p:cNvSpPr>
            <a:spLocks noGrp="1"/>
          </p:cNvSpPr>
          <p:nvPr>
            <p:ph type="title" idx="4294967295"/>
          </p:nvPr>
        </p:nvSpPr>
        <p:spPr>
          <a:xfrm>
            <a:off x="838200" y="609600"/>
            <a:ext cx="10515600"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en-US" sz="2400" b="0" i="0" u="none" strike="noStrike" kern="1200" cap="none" spc="0" normalizeH="0" baseline="0" noProof="0" dirty="0">
                <a:ln>
                  <a:noFill/>
                </a:ln>
                <a:solidFill>
                  <a:srgbClr val="000000"/>
                </a:solidFill>
                <a:effectLst/>
                <a:uLnTx/>
                <a:uFillTx/>
                <a:latin typeface="Georgia" panose="02040502050405020303" pitchFamily="18" charset="0"/>
              </a:rPr>
              <a:t>Make it easy on your reviewers</a:t>
            </a:r>
          </a:p>
        </p:txBody>
      </p:sp>
      <p:pic>
        <p:nvPicPr>
          <p:cNvPr id="6" name="Picture 5" descr="Table showing presentations given by a candidate since last promotion, categorized by type and year from previous period to 2021, divided into &quot;Invited&quot; and &quot;Volunteered&quot; sections. Key details include a total of 328 invited and 237 volunteered presentations, with state-level presentations dominating both categories, and yearly subtotals highlighting fluctuations in presentation counts.">
            <a:extLst>
              <a:ext uri="{FF2B5EF4-FFF2-40B4-BE49-F238E27FC236}">
                <a16:creationId xmlns:a16="http://schemas.microsoft.com/office/drawing/2014/main" id="{11989CD0-A0CB-45CD-9673-E3460508716A}"/>
              </a:ext>
            </a:extLst>
          </p:cNvPr>
          <p:cNvPicPr>
            <a:picLocks noChangeAspect="1"/>
          </p:cNvPicPr>
          <p:nvPr/>
        </p:nvPicPr>
        <p:blipFill rotWithShape="1">
          <a:blip r:embed="rId3"/>
          <a:srcRect b="23949"/>
          <a:stretch/>
        </p:blipFill>
        <p:spPr>
          <a:xfrm>
            <a:off x="135182" y="1223256"/>
            <a:ext cx="5143500" cy="4665078"/>
          </a:xfrm>
          <a:prstGeom prst="rect">
            <a:avLst/>
          </a:prstGeom>
        </p:spPr>
      </p:pic>
      <p:pic>
        <p:nvPicPr>
          <p:cNvPr id="5" name="Picture 4" descr="Table showing publication and content output across multiple categories from previous promotion through 2021 and current period, with totals for each category. Notable data includes 300 social media posts, 260 blog posts, and 727 total outputs, with categories labeled in bold and data organized by year and period.">
            <a:extLst>
              <a:ext uri="{FF2B5EF4-FFF2-40B4-BE49-F238E27FC236}">
                <a16:creationId xmlns:a16="http://schemas.microsoft.com/office/drawing/2014/main" id="{DACF029B-09C8-4552-A7F2-1556652EE842}"/>
              </a:ext>
            </a:extLst>
          </p:cNvPr>
          <p:cNvPicPr>
            <a:picLocks noChangeAspect="1"/>
          </p:cNvPicPr>
          <p:nvPr/>
        </p:nvPicPr>
        <p:blipFill>
          <a:blip r:embed="rId4"/>
          <a:stretch>
            <a:fillRect/>
          </a:stretch>
        </p:blipFill>
        <p:spPr>
          <a:xfrm>
            <a:off x="5435402" y="1223256"/>
            <a:ext cx="6659375" cy="4402141"/>
          </a:xfrm>
          <a:prstGeom prst="rect">
            <a:avLst/>
          </a:prstGeom>
        </p:spPr>
      </p:pic>
    </p:spTree>
    <p:extLst>
      <p:ext uri="{BB962C8B-B14F-4D97-AF65-F5344CB8AC3E}">
        <p14:creationId xmlns:p14="http://schemas.microsoft.com/office/powerpoint/2010/main" val="1281161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294A06-C315-405A-938D-F728E68B2787}"/>
              </a:ext>
            </a:extLst>
          </p:cNvPr>
          <p:cNvSpPr>
            <a:spLocks noGrp="1"/>
          </p:cNvSpPr>
          <p:nvPr>
            <p:ph type="title" idx="4294967295"/>
          </p:nvPr>
        </p:nvSpPr>
        <p:spPr>
          <a:xfrm>
            <a:off x="838200" y="725488"/>
            <a:ext cx="10515600" cy="43513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en-US" sz="2400" b="0" i="0" u="none" strike="noStrike" kern="1200" cap="none" spc="0" normalizeH="0" baseline="0" noProof="0" dirty="0">
                <a:ln>
                  <a:noFill/>
                </a:ln>
                <a:solidFill>
                  <a:srgbClr val="000000"/>
                </a:solidFill>
                <a:effectLst/>
                <a:uLnTx/>
                <a:uFillTx/>
                <a:latin typeface="Georgia" panose="02040502050405020303" pitchFamily="18" charset="0"/>
              </a:rPr>
              <a:t>Remember your page limits</a:t>
            </a:r>
          </a:p>
        </p:txBody>
      </p:sp>
      <p:pic>
        <p:nvPicPr>
          <p:cNvPr id="5" name="Picture 4" descr="Example table summarizing state presentations from 2012 to 2021, divided into previous and promotion periods, with topics listed in rows and number of sessions offered in columns. ">
            <a:extLst>
              <a:ext uri="{FF2B5EF4-FFF2-40B4-BE49-F238E27FC236}">
                <a16:creationId xmlns:a16="http://schemas.microsoft.com/office/drawing/2014/main" id="{CC7A8EB7-DC95-4D9C-9157-B30FC65865A9}"/>
              </a:ext>
            </a:extLst>
          </p:cNvPr>
          <p:cNvPicPr>
            <a:picLocks noChangeAspect="1"/>
          </p:cNvPicPr>
          <p:nvPr/>
        </p:nvPicPr>
        <p:blipFill>
          <a:blip r:embed="rId3"/>
          <a:stretch>
            <a:fillRect/>
          </a:stretch>
        </p:blipFill>
        <p:spPr>
          <a:xfrm>
            <a:off x="1957387" y="1523999"/>
            <a:ext cx="9154066" cy="4213609"/>
          </a:xfrm>
          <a:prstGeom prst="rect">
            <a:avLst/>
          </a:prstGeom>
        </p:spPr>
      </p:pic>
    </p:spTree>
    <p:extLst>
      <p:ext uri="{BB962C8B-B14F-4D97-AF65-F5344CB8AC3E}">
        <p14:creationId xmlns:p14="http://schemas.microsoft.com/office/powerpoint/2010/main" val="1561240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99F6712-612E-7552-D4D7-4A305797DF8C}"/>
              </a:ext>
            </a:extLst>
          </p:cNvPr>
          <p:cNvSpPr>
            <a:spLocks noGrp="1"/>
          </p:cNvSpPr>
          <p:nvPr>
            <p:ph type="title" idx="4294967295"/>
          </p:nvPr>
        </p:nvSpPr>
        <p:spPr>
          <a:xfrm>
            <a:off x="838203" y="-1325559"/>
            <a:ext cx="10515600" cy="1325559"/>
          </a:xfrm>
        </p:spPr>
        <p:txBody>
          <a:bodyPr vert="horz" wrap="square" lIns="91440" tIns="45720" rIns="91440" bIns="45720" anchor="b" anchorCtr="0" compatLnSpc="1">
            <a:normAutofit/>
          </a:bodyPr>
          <a:lstStyle/>
          <a:p>
            <a:r>
              <a:rPr lang="en-US" dirty="0"/>
              <a:t>Where to Download</a:t>
            </a:r>
          </a:p>
        </p:txBody>
      </p:sp>
      <p:pic>
        <p:nvPicPr>
          <p:cNvPr id="3" name="Picture 2" descr="UGA Public Service and Outreach logo">
            <a:extLst>
              <a:ext uri="{FF2B5EF4-FFF2-40B4-BE49-F238E27FC236}">
                <a16:creationId xmlns:a16="http://schemas.microsoft.com/office/drawing/2014/main" id="{EAC8EC45-BF2A-9488-31CF-E599CAFD7C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24618" y="645585"/>
            <a:ext cx="5688947" cy="1361366"/>
          </a:xfrm>
          <a:prstGeom prst="rect">
            <a:avLst/>
          </a:prstGeom>
          <a:noFill/>
          <a:ln cap="flat">
            <a:noFill/>
          </a:ln>
        </p:spPr>
      </p:pic>
      <p:sp>
        <p:nvSpPr>
          <p:cNvPr id="4" name="TextBox 4">
            <a:extLst>
              <a:ext uri="{FF2B5EF4-FFF2-40B4-BE49-F238E27FC236}">
                <a16:creationId xmlns:a16="http://schemas.microsoft.com/office/drawing/2014/main" id="{8EA7B5F2-AD6B-0F4C-7D5A-410F986CAB8E}"/>
              </a:ext>
            </a:extLst>
          </p:cNvPr>
          <p:cNvSpPr txBox="1"/>
          <p:nvPr/>
        </p:nvSpPr>
        <p:spPr>
          <a:xfrm>
            <a:off x="1497092" y="2761954"/>
            <a:ext cx="9144000" cy="369335"/>
          </a:xfrm>
          <a:prstGeom prst="rect">
            <a:avLst/>
          </a:prstGeom>
          <a:noFill/>
          <a:ln cap="flat">
            <a:noFill/>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Georgia" pitchFamily="18"/>
                <a:cs typeface="Merriweather" pitchFamily="2"/>
              </a:rPr>
              <a:t>Copies of this publication may be downloaded at the following link:</a:t>
            </a:r>
          </a:p>
        </p:txBody>
      </p:sp>
      <p:sp>
        <p:nvSpPr>
          <p:cNvPr id="5" name="TextBox 5">
            <a:extLst>
              <a:ext uri="{FF2B5EF4-FFF2-40B4-BE49-F238E27FC236}">
                <a16:creationId xmlns:a16="http://schemas.microsoft.com/office/drawing/2014/main" id="{AB7604E7-39DD-2E6B-C256-9AD34A18E6C3}"/>
              </a:ext>
            </a:extLst>
          </p:cNvPr>
          <p:cNvSpPr txBox="1"/>
          <p:nvPr/>
        </p:nvSpPr>
        <p:spPr>
          <a:xfrm>
            <a:off x="2286000" y="3184251"/>
            <a:ext cx="11991587" cy="307777"/>
          </a:xfrm>
          <a:prstGeom prst="rect">
            <a:avLst/>
          </a:prstGeom>
          <a:noFill/>
          <a:ln cap="flat">
            <a:noFill/>
          </a:ln>
        </p:spPr>
        <p:txBody>
          <a:bodyPr vert="horz" wrap="square" lIns="91440" tIns="45720" rIns="91440" bIns="45720" anchor="ctr" anchorCtr="0" compatLnSpc="1">
            <a:spAutoFit/>
          </a:bodyPr>
          <a:lstStyle/>
          <a:p>
            <a:pPr marL="285750" marR="0" lvl="0" indent="-285750" algn="l" defTabSz="914400" rtl="0" fontAlgn="auto" hangingPunct="1">
              <a:lnSpc>
                <a:spcPct val="100000"/>
              </a:lnSpc>
              <a:spcBef>
                <a:spcPts val="0"/>
              </a:spcBef>
              <a:spcAft>
                <a:spcPts val="0"/>
              </a:spcAft>
              <a:buSzPct val="100000"/>
              <a:buFont typeface="Wingdings" pitchFamily="2"/>
              <a:buChar char="Ø"/>
              <a:tabLst/>
              <a:defRPr sz="1800" b="0" i="0" u="none" strike="noStrike" kern="0" cap="none" spc="0" baseline="0">
                <a:solidFill>
                  <a:srgbClr val="000000"/>
                </a:solidFill>
                <a:uFillTx/>
              </a:defRPr>
            </a:pPr>
            <a:r>
              <a:rPr lang="en-US" sz="1400" b="0" i="1" u="sng" strike="noStrike" kern="1200" cap="none" spc="0" baseline="0">
                <a:solidFill>
                  <a:srgbClr val="000000"/>
                </a:solidFill>
                <a:uFillTx/>
                <a:latin typeface="Merriweather" pitchFamily="2"/>
                <a:cs typeface="Merriweather" pitchFamily="2"/>
                <a:hlinkClick r:id="rId4"/>
              </a:rPr>
              <a:t>http://outreach.uga.edu/policies/appointment-and-promotion-guidelines/</a:t>
            </a:r>
            <a:endParaRPr lang="en-US" sz="1400" b="0" i="1" u="sng" strike="noStrike" kern="1200" cap="none" spc="0" baseline="0">
              <a:solidFill>
                <a:srgbClr val="000000"/>
              </a:solidFill>
              <a:uFillTx/>
              <a:latin typeface="Merriweather" pitchFamily="2"/>
              <a:cs typeface="Merriweather" pitchFamily="2"/>
            </a:endParaRPr>
          </a:p>
        </p:txBody>
      </p:sp>
      <p:sp>
        <p:nvSpPr>
          <p:cNvPr id="6" name="TextBox 6">
            <a:extLst>
              <a:ext uri="{FF2B5EF4-FFF2-40B4-BE49-F238E27FC236}">
                <a16:creationId xmlns:a16="http://schemas.microsoft.com/office/drawing/2014/main" id="{2A8850E4-703D-0B89-FB0C-86C83C47256A}"/>
              </a:ext>
            </a:extLst>
          </p:cNvPr>
          <p:cNvSpPr txBox="1"/>
          <p:nvPr/>
        </p:nvSpPr>
        <p:spPr>
          <a:xfrm>
            <a:off x="1524003" y="3787545"/>
            <a:ext cx="2286000" cy="369335"/>
          </a:xfrm>
          <a:prstGeom prst="rect">
            <a:avLst/>
          </a:prstGeom>
          <a:noFill/>
          <a:ln cap="flat">
            <a:noFill/>
          </a:ln>
        </p:spPr>
        <p:txBody>
          <a:bodyPr vert="horz" wrap="square" lIns="91440" tIns="45720" rIns="91440" bIns="45720" anchor="ctr"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Georgia" pitchFamily="18"/>
                <a:cs typeface="Merriweather" pitchFamily="2"/>
              </a:rPr>
              <a:t>Then click</a:t>
            </a:r>
          </a:p>
        </p:txBody>
      </p:sp>
      <p:sp>
        <p:nvSpPr>
          <p:cNvPr id="7" name="TextBox 8">
            <a:extLst>
              <a:ext uri="{FF2B5EF4-FFF2-40B4-BE49-F238E27FC236}">
                <a16:creationId xmlns:a16="http://schemas.microsoft.com/office/drawing/2014/main" id="{8BBD7294-08B7-7644-851D-77EC56DB1CF9}"/>
              </a:ext>
            </a:extLst>
          </p:cNvPr>
          <p:cNvSpPr txBox="1"/>
          <p:nvPr/>
        </p:nvSpPr>
        <p:spPr>
          <a:xfrm>
            <a:off x="2283366" y="4210290"/>
            <a:ext cx="4666128" cy="1345749"/>
          </a:xfrm>
          <a:prstGeom prst="rect">
            <a:avLst/>
          </a:prstGeom>
          <a:noFill/>
          <a:ln cap="flat">
            <a:noFill/>
          </a:ln>
        </p:spPr>
        <p:txBody>
          <a:bodyPr vert="horz" wrap="square" lIns="91440" tIns="45720" rIns="91440" bIns="45720" anchor="ctr" anchorCtr="0" compatLnSpc="1">
            <a:spAutoFit/>
          </a:bodyPr>
          <a:lstStyle/>
          <a:p>
            <a:pPr marL="285750" marR="0" lvl="0" indent="-285750" algn="l" defTabSz="914400" rtl="0" fontAlgn="auto" hangingPunct="1">
              <a:lnSpc>
                <a:spcPct val="150000"/>
              </a:lnSpc>
              <a:spcBef>
                <a:spcPts val="0"/>
              </a:spcBef>
              <a:spcAft>
                <a:spcPts val="0"/>
              </a:spcAft>
              <a:buSzPct val="100000"/>
              <a:buFont typeface="Wingdings" pitchFamily="2"/>
              <a:buChar char="Ø"/>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a:rPr>
              <a:t>Guidelines for Appointment and Promotion (PDF)</a:t>
            </a:r>
            <a:endParaRPr lang="en-US" sz="1800" b="0" i="0" u="none" strike="noStrike" kern="1200" cap="none" spc="0" baseline="0">
              <a:solidFill>
                <a:srgbClr val="000000"/>
              </a:solidFill>
              <a:uFillTx/>
              <a:latin typeface="Arial"/>
            </a:endParaRPr>
          </a:p>
          <a:p>
            <a:pPr marL="285750" marR="0" lvl="0" indent="-285750" algn="l" defTabSz="914400" rtl="0" fontAlgn="auto" hangingPunct="1">
              <a:lnSpc>
                <a:spcPct val="150000"/>
              </a:lnSpc>
              <a:spcBef>
                <a:spcPts val="0"/>
              </a:spcBef>
              <a:spcAft>
                <a:spcPts val="0"/>
              </a:spcAft>
              <a:buSzPct val="100000"/>
              <a:buFont typeface="Wingdings" pitchFamily="2"/>
              <a:buChar char="Ø"/>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a:rPr>
              <a:t>Changes of Note (Revised 2025) (PDF)</a:t>
            </a:r>
          </a:p>
          <a:p>
            <a:pPr marL="285750" marR="0" lvl="0" indent="-285750" algn="l" defTabSz="914400" rtl="0" fontAlgn="auto" hangingPunct="1">
              <a:lnSpc>
                <a:spcPct val="150000"/>
              </a:lnSpc>
              <a:spcBef>
                <a:spcPts val="0"/>
              </a:spcBef>
              <a:spcAft>
                <a:spcPts val="0"/>
              </a:spcAft>
              <a:buSzPct val="100000"/>
              <a:buFont typeface="Wingdings" pitchFamily="2"/>
              <a:buChar char="Ø"/>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a:rPr>
              <a:t>Workshop Video </a:t>
            </a:r>
          </a:p>
          <a:p>
            <a:pPr marL="285750" marR="0" lvl="0" indent="-285750" algn="l" defTabSz="914400" rtl="0" fontAlgn="auto" hangingPunct="1">
              <a:lnSpc>
                <a:spcPct val="150000"/>
              </a:lnSpc>
              <a:spcBef>
                <a:spcPts val="0"/>
              </a:spcBef>
              <a:spcAft>
                <a:spcPts val="0"/>
              </a:spcAft>
              <a:buSzPct val="100000"/>
              <a:buFont typeface="Wingdings" pitchFamily="2"/>
              <a:buChar char="Ø"/>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a:rPr>
              <a:t>Calendar</a:t>
            </a:r>
          </a:p>
        </p:txBody>
      </p:sp>
      <p:sp>
        <p:nvSpPr>
          <p:cNvPr id="2" name="Text Placeholder 3">
            <a:extLst>
              <a:ext uri="{FF2B5EF4-FFF2-40B4-BE49-F238E27FC236}">
                <a16:creationId xmlns:a16="http://schemas.microsoft.com/office/drawing/2014/main" id="{51D02AD7-782E-C672-E6A3-E390BEB5A0C3}"/>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63">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7F943F02-93ED-C7FC-8E70-6DA888B548C6}"/>
              </a:ext>
            </a:extLst>
          </p:cNvPr>
          <p:cNvSpPr txBox="1">
            <a:spLocks noGrp="1"/>
          </p:cNvSpPr>
          <p:nvPr>
            <p:ph type="title" idx="4294967295"/>
          </p:nvPr>
        </p:nvSpPr>
        <p:spPr>
          <a:xfrm>
            <a:off x="661512" y="85245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IV. </a:t>
            </a: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Scholarship</a:t>
            </a:r>
          </a:p>
        </p:txBody>
      </p:sp>
      <p:sp>
        <p:nvSpPr>
          <p:cNvPr id="2" name="Text Placeholder 2">
            <a:extLst>
              <a:ext uri="{FF2B5EF4-FFF2-40B4-BE49-F238E27FC236}">
                <a16:creationId xmlns:a16="http://schemas.microsoft.com/office/drawing/2014/main" id="{629F75C8-3F2D-73B8-D69B-0C745ECB649C}"/>
              </a:ext>
            </a:extLst>
          </p:cNvPr>
          <p:cNvSpPr txBox="1">
            <a:spLocks noGrp="1"/>
          </p:cNvSpPr>
          <p:nvPr>
            <p:ph type="body" idx="4294967295"/>
          </p:nvPr>
        </p:nvSpPr>
        <p:spPr>
          <a:xfrm>
            <a:off x="1524003" y="2057400"/>
            <a:ext cx="9144000" cy="2980761"/>
          </a:xfrm>
        </p:spPr>
        <p:txBody>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Publications developed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Books written</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Articles written</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Exhibits developed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Media developed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Curricula developed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Special materials</a:t>
            </a:r>
          </a:p>
        </p:txBody>
      </p:sp>
      <p:sp>
        <p:nvSpPr>
          <p:cNvPr id="3" name="Text Placeholder 3">
            <a:extLst>
              <a:ext uri="{FF2B5EF4-FFF2-40B4-BE49-F238E27FC236}">
                <a16:creationId xmlns:a16="http://schemas.microsoft.com/office/drawing/2014/main" id="{A2F30E60-2D00-E646-E83A-6CBEF0A3C499}"/>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64">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597943A3-4967-F18D-D423-0ABCB924E59A}"/>
              </a:ext>
            </a:extLst>
          </p:cNvPr>
          <p:cNvSpPr txBox="1">
            <a:spLocks noGrp="1"/>
          </p:cNvSpPr>
          <p:nvPr>
            <p:ph type="title" idx="4294967295"/>
          </p:nvPr>
        </p:nvSpPr>
        <p:spPr>
          <a:xfrm>
            <a:off x="761996" y="137160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V. </a:t>
            </a: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Professional Development</a:t>
            </a:r>
          </a:p>
        </p:txBody>
      </p:sp>
      <p:sp>
        <p:nvSpPr>
          <p:cNvPr id="2" name="Text Placeholder 2">
            <a:extLst>
              <a:ext uri="{FF2B5EF4-FFF2-40B4-BE49-F238E27FC236}">
                <a16:creationId xmlns:a16="http://schemas.microsoft.com/office/drawing/2014/main" id="{C647572D-3483-278F-EEC3-CEA648679366}"/>
              </a:ext>
            </a:extLst>
          </p:cNvPr>
          <p:cNvSpPr txBox="1">
            <a:spLocks noGrp="1"/>
          </p:cNvSpPr>
          <p:nvPr>
            <p:ph type="body" idx="4294967295"/>
          </p:nvPr>
        </p:nvSpPr>
        <p:spPr>
          <a:xfrm>
            <a:off x="1524003" y="2057400"/>
            <a:ext cx="8382003" cy="3149595"/>
          </a:xfrm>
        </p:spPr>
        <p:txBody>
          <a:bodyPr/>
          <a:lstStyle/>
          <a:p>
            <a:pPr marL="457200" lvl="0" indent="-457200">
              <a:lnSpc>
                <a:spcPct val="100000"/>
              </a:lnSpc>
              <a:spcBef>
                <a:spcPts val="0"/>
              </a:spcBef>
              <a:spcAft>
                <a:spcPts val="1200"/>
              </a:spcAft>
              <a:buFont typeface="Arial" pitchFamily="34"/>
            </a:pPr>
            <a:r>
              <a:rPr lang="en-US" sz="1400" dirty="0">
                <a:latin typeface="Georgia" pitchFamily="18"/>
                <a:cs typeface="Arial"/>
              </a:rPr>
              <a:t>Conferences attended</a:t>
            </a:r>
          </a:p>
          <a:p>
            <a:pPr marL="457200" lvl="0" indent="-457200">
              <a:lnSpc>
                <a:spcPct val="100000"/>
              </a:lnSpc>
              <a:spcBef>
                <a:spcPts val="0"/>
              </a:spcBef>
              <a:spcAft>
                <a:spcPts val="1200"/>
              </a:spcAft>
              <a:buFont typeface="Arial" pitchFamily="34"/>
            </a:pPr>
            <a:r>
              <a:rPr lang="en-US" sz="1400" dirty="0">
                <a:latin typeface="Georgia" pitchFamily="18"/>
                <a:cs typeface="Arial"/>
              </a:rPr>
              <a:t>Classes/Courses</a:t>
            </a:r>
          </a:p>
          <a:p>
            <a:pPr marL="457200" lvl="0" indent="-457200">
              <a:lnSpc>
                <a:spcPct val="100000"/>
              </a:lnSpc>
              <a:spcBef>
                <a:spcPts val="0"/>
              </a:spcBef>
              <a:spcAft>
                <a:spcPts val="1200"/>
              </a:spcAft>
              <a:buFont typeface="Arial" pitchFamily="34"/>
            </a:pPr>
            <a:r>
              <a:rPr lang="en-US" sz="1400" dirty="0">
                <a:latin typeface="Georgia" pitchFamily="18"/>
                <a:cs typeface="Arial"/>
              </a:rPr>
              <a:t>In-service training</a:t>
            </a:r>
          </a:p>
          <a:p>
            <a:pPr marL="457200" lvl="0" indent="-457200">
              <a:lnSpc>
                <a:spcPct val="100000"/>
              </a:lnSpc>
              <a:spcBef>
                <a:spcPts val="0"/>
              </a:spcBef>
              <a:spcAft>
                <a:spcPts val="1200"/>
              </a:spcAft>
              <a:buFont typeface="Arial" pitchFamily="34"/>
            </a:pPr>
            <a:r>
              <a:rPr lang="en-US" sz="1400" dirty="0">
                <a:latin typeface="Georgia" pitchFamily="18"/>
                <a:cs typeface="Arial"/>
              </a:rPr>
              <a:t>Advanced degree special projects</a:t>
            </a:r>
          </a:p>
          <a:p>
            <a:pPr marL="457200" lvl="0" indent="-457200">
              <a:lnSpc>
                <a:spcPct val="100000"/>
              </a:lnSpc>
              <a:spcBef>
                <a:spcPts val="0"/>
              </a:spcBef>
              <a:spcAft>
                <a:spcPts val="1200"/>
              </a:spcAft>
              <a:buFont typeface="Arial" pitchFamily="34"/>
            </a:pPr>
            <a:r>
              <a:rPr lang="en-US" sz="1400" dirty="0">
                <a:latin typeface="Georgia" pitchFamily="18"/>
                <a:cs typeface="Arial"/>
              </a:rPr>
              <a:t>Non-academic education</a:t>
            </a:r>
          </a:p>
          <a:p>
            <a:pPr marL="457200" lvl="0" indent="-457200">
              <a:lnSpc>
                <a:spcPct val="100000"/>
              </a:lnSpc>
              <a:spcBef>
                <a:spcPts val="0"/>
              </a:spcBef>
              <a:spcAft>
                <a:spcPts val="1200"/>
              </a:spcAft>
              <a:buFont typeface="Arial" pitchFamily="34"/>
            </a:pPr>
            <a:r>
              <a:rPr lang="en-US" sz="1400" dirty="0">
                <a:latin typeface="Georgia" pitchFamily="18"/>
                <a:cs typeface="Arial"/>
              </a:rPr>
              <a:t>Certifications</a:t>
            </a:r>
          </a:p>
        </p:txBody>
      </p:sp>
      <p:pic>
        <p:nvPicPr>
          <p:cNvPr id="5" name="Picture 4" descr="Example table displaying hours spent on professional development activities from 2012 to 2021, categorized into Conference Hours, Continuing Education Hours, and Academic/Certificate Hours, with yearly and total sums.">
            <a:extLst>
              <a:ext uri="{FF2B5EF4-FFF2-40B4-BE49-F238E27FC236}">
                <a16:creationId xmlns:a16="http://schemas.microsoft.com/office/drawing/2014/main" id="{047EB667-F2F9-456C-A0DB-7A3D9FB9700A}"/>
              </a:ext>
            </a:extLst>
          </p:cNvPr>
          <p:cNvPicPr>
            <a:picLocks noChangeAspect="1"/>
          </p:cNvPicPr>
          <p:nvPr/>
        </p:nvPicPr>
        <p:blipFill>
          <a:blip r:embed="rId3"/>
          <a:stretch>
            <a:fillRect/>
          </a:stretch>
        </p:blipFill>
        <p:spPr>
          <a:xfrm>
            <a:off x="6096000" y="2057400"/>
            <a:ext cx="5629275" cy="2828925"/>
          </a:xfrm>
          <a:prstGeom prst="rect">
            <a:avLst/>
          </a:prstGeom>
        </p:spPr>
      </p:pic>
      <p:sp>
        <p:nvSpPr>
          <p:cNvPr id="3" name="Text Placeholder 3">
            <a:extLst>
              <a:ext uri="{FF2B5EF4-FFF2-40B4-BE49-F238E27FC236}">
                <a16:creationId xmlns:a16="http://schemas.microsoft.com/office/drawing/2014/main" id="{6DF6C751-F36B-7B89-FE30-8F8622C8E220}"/>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6D25C4EB-A546-BA7F-7B48-A382A8601256}"/>
              </a:ext>
            </a:extLst>
          </p:cNvPr>
          <p:cNvSpPr txBox="1">
            <a:spLocks noGrp="1"/>
          </p:cNvSpPr>
          <p:nvPr>
            <p:ph type="title" idx="4294967295"/>
          </p:nvPr>
        </p:nvSpPr>
        <p:spPr>
          <a:xfrm>
            <a:off x="611270" y="965872"/>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Other Possible Sections</a:t>
            </a:r>
          </a:p>
        </p:txBody>
      </p:sp>
      <p:sp>
        <p:nvSpPr>
          <p:cNvPr id="2" name="Text Placeholder 2">
            <a:extLst>
              <a:ext uri="{FF2B5EF4-FFF2-40B4-BE49-F238E27FC236}">
                <a16:creationId xmlns:a16="http://schemas.microsoft.com/office/drawing/2014/main" id="{53DB0C99-B2E3-2A2C-99B6-9BC1BEE0CACF}"/>
              </a:ext>
            </a:extLst>
          </p:cNvPr>
          <p:cNvSpPr txBox="1">
            <a:spLocks noGrp="1"/>
          </p:cNvSpPr>
          <p:nvPr>
            <p:ph type="body" idx="4294967295"/>
          </p:nvPr>
        </p:nvSpPr>
        <p:spPr>
          <a:xfrm>
            <a:off x="1524003" y="2057400"/>
            <a:ext cx="9144000" cy="3730623"/>
          </a:xfrm>
        </p:spPr>
        <p:txBody>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Supervision/Administration</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Service to community</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Other awards or services</a:t>
            </a:r>
          </a:p>
        </p:txBody>
      </p:sp>
      <p:sp>
        <p:nvSpPr>
          <p:cNvPr id="3" name="Text Placeholder 3">
            <a:extLst>
              <a:ext uri="{FF2B5EF4-FFF2-40B4-BE49-F238E27FC236}">
                <a16:creationId xmlns:a16="http://schemas.microsoft.com/office/drawing/2014/main" id="{3F4E130D-AAB6-69AF-9A37-B78177240BA0}"/>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66">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6028A1E-D079-D14F-9E95-19D6900D8024}"/>
              </a:ext>
            </a:extLst>
          </p:cNvPr>
          <p:cNvSpPr txBox="1">
            <a:spLocks noGrp="1"/>
          </p:cNvSpPr>
          <p:nvPr>
            <p:ph type="title" idx="4294967295"/>
          </p:nvPr>
        </p:nvSpPr>
        <p:spPr>
          <a:xfrm>
            <a:off x="681610" y="1019908"/>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Section C: Job Description</a:t>
            </a:r>
          </a:p>
        </p:txBody>
      </p:sp>
      <p:sp>
        <p:nvSpPr>
          <p:cNvPr id="2" name="Text Placeholder 2">
            <a:extLst>
              <a:ext uri="{FF2B5EF4-FFF2-40B4-BE49-F238E27FC236}">
                <a16:creationId xmlns:a16="http://schemas.microsoft.com/office/drawing/2014/main" id="{9D66BB7A-08BC-2A70-2671-ACBB809D2828}"/>
              </a:ext>
            </a:extLst>
          </p:cNvPr>
          <p:cNvSpPr txBox="1">
            <a:spLocks noGrp="1"/>
          </p:cNvSpPr>
          <p:nvPr>
            <p:ph type="body" idx="4294967295"/>
          </p:nvPr>
        </p:nvSpPr>
        <p:spPr>
          <a:xfrm>
            <a:off x="1524003" y="2057400"/>
            <a:ext cx="9144000" cy="4402141"/>
          </a:xfrm>
        </p:spPr>
        <p:txBody>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Must correspond with Achievement section</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Academic preparation and experience</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Assigned geographic work area</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Required skills and attributes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Responsibilities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If occupied more than one job since last promotions, aspects of each job should be delineated and noted </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Three (3) pages maximum</a:t>
            </a:r>
          </a:p>
        </p:txBody>
      </p:sp>
      <p:sp>
        <p:nvSpPr>
          <p:cNvPr id="3" name="Text Placeholder 3">
            <a:extLst>
              <a:ext uri="{FF2B5EF4-FFF2-40B4-BE49-F238E27FC236}">
                <a16:creationId xmlns:a16="http://schemas.microsoft.com/office/drawing/2014/main" id="{C25B33C3-88A7-1FF6-D10E-D38F968CEFFC}"/>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67">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122B1E6C-3A20-E3A0-F989-D1A350DAE669}"/>
              </a:ext>
            </a:extLst>
          </p:cNvPr>
          <p:cNvSpPr txBox="1">
            <a:spLocks noGrp="1"/>
          </p:cNvSpPr>
          <p:nvPr>
            <p:ph type="title" idx="4294967295"/>
          </p:nvPr>
        </p:nvSpPr>
        <p:spPr>
          <a:xfrm>
            <a:off x="761996" y="865869"/>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Section D: Documentation of Achievements</a:t>
            </a:r>
          </a:p>
        </p:txBody>
      </p:sp>
      <p:sp>
        <p:nvSpPr>
          <p:cNvPr id="2" name="Text Placeholder 2">
            <a:extLst>
              <a:ext uri="{FF2B5EF4-FFF2-40B4-BE49-F238E27FC236}">
                <a16:creationId xmlns:a16="http://schemas.microsoft.com/office/drawing/2014/main" id="{20CEE70F-C7A4-0644-1443-44051F94B71C}"/>
              </a:ext>
            </a:extLst>
          </p:cNvPr>
          <p:cNvSpPr txBox="1">
            <a:spLocks noGrp="1"/>
          </p:cNvSpPr>
          <p:nvPr>
            <p:ph type="body" idx="4294967295"/>
          </p:nvPr>
        </p:nvSpPr>
        <p:spPr>
          <a:xfrm>
            <a:off x="1524003" y="1507534"/>
            <a:ext cx="9144000" cy="4200342"/>
          </a:xfrm>
        </p:spPr>
        <p:txBody>
          <a:bodyPr>
            <a:normAutofit lnSpcReduction="10000"/>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Achievements and outstanding contributions since last appointment or promotion (See note on page 21 regarding activities from October 1 of prior submission)</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Organized around issues/programs/body of work</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Describe significant contributions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Explain collaborative efforts </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Emphasize impact, results, outcomes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Describe the importance and complexity of the work</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Redundancy is a good thing</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Clarify role in work</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Cross reference to supporting evidence</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Thirty (30) pages maximum (documentation + supporting evidence = </a:t>
            </a:r>
            <a:r>
              <a:rPr lang="en-US" sz="1400" u="sng" dirty="0">
                <a:solidFill>
                  <a:srgbClr val="000A0D"/>
                </a:solidFill>
                <a:latin typeface="Georgia" pitchFamily="18"/>
                <a:cs typeface="Arial"/>
              </a:rPr>
              <a:t>30 pages</a:t>
            </a:r>
            <a:r>
              <a:rPr lang="en-US" sz="1400" dirty="0">
                <a:solidFill>
                  <a:srgbClr val="000A0D"/>
                </a:solidFill>
                <a:latin typeface="Georgia" pitchFamily="18"/>
                <a:cs typeface="Arial"/>
              </a:rPr>
              <a:t>)</a:t>
            </a:r>
          </a:p>
          <a:p>
            <a:pPr marL="457200" lvl="0" indent="-457200">
              <a:lnSpc>
                <a:spcPct val="100000"/>
              </a:lnSpc>
              <a:spcBef>
                <a:spcPts val="0"/>
              </a:spcBef>
              <a:spcAft>
                <a:spcPts val="1200"/>
              </a:spcAft>
              <a:buFont typeface="Arial" pitchFamily="34"/>
            </a:pPr>
            <a:r>
              <a:rPr lang="en-US" sz="1400" dirty="0">
                <a:solidFill>
                  <a:schemeClr val="tx1"/>
                </a:solidFill>
                <a:latin typeface="Georgia" pitchFamily="18"/>
                <a:cs typeface="Arial"/>
              </a:rPr>
              <a:t>Additional content referenced and located using QR codes or other electronic links will not be considered</a:t>
            </a: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E9D7578E-DF04-2233-0394-B5E2FD2E4788}"/>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AB1D0-7906-4543-89A5-7CD720B1D826}"/>
              </a:ext>
            </a:extLst>
          </p:cNvPr>
          <p:cNvSpPr>
            <a:spLocks noGrp="1"/>
          </p:cNvSpPr>
          <p:nvPr>
            <p:ph type="title" idx="4294967295"/>
          </p:nvPr>
        </p:nvSpPr>
        <p:spPr>
          <a:xfrm>
            <a:off x="838200" y="1825625"/>
            <a:ext cx="10515600"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en-US" sz="2800" b="0" i="0" u="none" strike="noStrike" kern="1200" cap="none" spc="0" normalizeH="0" baseline="0" noProof="0" dirty="0">
                <a:ln>
                  <a:noFill/>
                </a:ln>
                <a:solidFill>
                  <a:srgbClr val="000000"/>
                </a:solidFill>
                <a:effectLst/>
                <a:uLnTx/>
                <a:uFillTx/>
                <a:latin typeface="Georgia" panose="02040502050405020303" pitchFamily="18" charset="0"/>
              </a:rPr>
              <a:t>Consider visual summary</a:t>
            </a:r>
          </a:p>
        </p:txBody>
      </p:sp>
      <p:pic>
        <p:nvPicPr>
          <p:cNvPr id="5" name="Picture 4" descr="Example infographic summarizing UGA Serves achievements and impact from 2020 to 2024, highlighting 4,600 hours served, 720 clients reached, and 6 states served through presentations and projects. ">
            <a:extLst>
              <a:ext uri="{FF2B5EF4-FFF2-40B4-BE49-F238E27FC236}">
                <a16:creationId xmlns:a16="http://schemas.microsoft.com/office/drawing/2014/main" id="{A2240BF9-2359-412E-AFB2-18378B92D3FC}"/>
              </a:ext>
            </a:extLst>
          </p:cNvPr>
          <p:cNvPicPr>
            <a:picLocks noChangeAspect="1"/>
          </p:cNvPicPr>
          <p:nvPr/>
        </p:nvPicPr>
        <p:blipFill>
          <a:blip r:embed="rId3"/>
          <a:stretch>
            <a:fillRect/>
          </a:stretch>
        </p:blipFill>
        <p:spPr>
          <a:xfrm>
            <a:off x="7294486" y="333470"/>
            <a:ext cx="4381698" cy="5668682"/>
          </a:xfrm>
          <a:prstGeom prst="rect">
            <a:avLst/>
          </a:prstGeom>
          <a:ln>
            <a:solidFill>
              <a:schemeClr val="bg1">
                <a:lumMod val="50000"/>
              </a:schemeClr>
            </a:solidFill>
          </a:ln>
        </p:spPr>
      </p:pic>
    </p:spTree>
    <p:extLst>
      <p:ext uri="{BB962C8B-B14F-4D97-AF65-F5344CB8AC3E}">
        <p14:creationId xmlns:p14="http://schemas.microsoft.com/office/powerpoint/2010/main" val="36595373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E157D3E7-FC71-5543-74AF-4A096711CBA5}"/>
              </a:ext>
            </a:extLst>
          </p:cNvPr>
          <p:cNvSpPr txBox="1">
            <a:spLocks noGrp="1"/>
          </p:cNvSpPr>
          <p:nvPr>
            <p:ph type="title" idx="4294967295"/>
          </p:nvPr>
        </p:nvSpPr>
        <p:spPr>
          <a:xfrm>
            <a:off x="761996" y="1371600"/>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Section E: Letters of Evaluation</a:t>
            </a:r>
          </a:p>
        </p:txBody>
      </p:sp>
      <p:sp>
        <p:nvSpPr>
          <p:cNvPr id="2" name="Text Placeholder 2">
            <a:extLst>
              <a:ext uri="{FF2B5EF4-FFF2-40B4-BE49-F238E27FC236}">
                <a16:creationId xmlns:a16="http://schemas.microsoft.com/office/drawing/2014/main" id="{7F2D2F2C-AFD2-7E2C-9BBD-6DE19437B23C}"/>
              </a:ext>
            </a:extLst>
          </p:cNvPr>
          <p:cNvSpPr txBox="1">
            <a:spLocks noGrp="1"/>
          </p:cNvSpPr>
          <p:nvPr>
            <p:ph type="body" idx="4294967295"/>
          </p:nvPr>
        </p:nvSpPr>
        <p:spPr>
          <a:xfrm>
            <a:off x="1524003" y="2057400"/>
            <a:ext cx="9144000" cy="3429000"/>
          </a:xfrm>
        </p:spPr>
        <p:txBody>
          <a:bodyPr/>
          <a:lstStyle/>
          <a:p>
            <a:pPr marL="457200" lvl="0" indent="-457200">
              <a:lnSpc>
                <a:spcPct val="150000"/>
              </a:lnSpc>
              <a:spcBef>
                <a:spcPts val="0"/>
              </a:spcBef>
              <a:spcAft>
                <a:spcPts val="1200"/>
              </a:spcAft>
              <a:buFont typeface="Arial" pitchFamily="34"/>
            </a:pPr>
            <a:r>
              <a:rPr lang="en-US" sz="1400" dirty="0">
                <a:solidFill>
                  <a:srgbClr val="000A0D"/>
                </a:solidFill>
                <a:latin typeface="Georgia" pitchFamily="18"/>
                <a:cs typeface="Arial"/>
              </a:rPr>
              <a:t>Strongly consider including letters from regional, national, and/or international authorities</a:t>
            </a:r>
          </a:p>
          <a:p>
            <a:pPr marL="457200" lvl="0" indent="-457200">
              <a:lnSpc>
                <a:spcPct val="150000"/>
              </a:lnSpc>
              <a:spcBef>
                <a:spcPts val="0"/>
              </a:spcBef>
              <a:spcAft>
                <a:spcPts val="1200"/>
              </a:spcAft>
              <a:buFont typeface="Arial" pitchFamily="34"/>
            </a:pPr>
            <a:r>
              <a:rPr lang="en-US" sz="1400" dirty="0">
                <a:latin typeface="Georgia" pitchFamily="18"/>
                <a:cs typeface="Arial"/>
              </a:rPr>
              <a:t>Must be critically evaluative and analytical</a:t>
            </a:r>
          </a:p>
          <a:p>
            <a:pPr marL="457200" lvl="0" indent="-457200">
              <a:lnSpc>
                <a:spcPct val="150000"/>
              </a:lnSpc>
              <a:spcBef>
                <a:spcPts val="0"/>
              </a:spcBef>
              <a:spcAft>
                <a:spcPts val="1200"/>
              </a:spcAft>
              <a:buFont typeface="Arial" pitchFamily="34"/>
            </a:pPr>
            <a:r>
              <a:rPr lang="en-US" sz="1400" dirty="0">
                <a:latin typeface="Georgia" pitchFamily="18"/>
                <a:cs typeface="Arial"/>
              </a:rPr>
              <a:t>Focuses on the appraisal of achievements/impact of work from the perspective of the evaluator</a:t>
            </a:r>
          </a:p>
          <a:p>
            <a:pPr marL="457200" lvl="0" indent="-457200">
              <a:lnSpc>
                <a:spcPct val="150000"/>
              </a:lnSpc>
              <a:spcBef>
                <a:spcPts val="0"/>
              </a:spcBef>
              <a:spcAft>
                <a:spcPts val="1200"/>
              </a:spcAft>
              <a:buFont typeface="Arial" pitchFamily="34"/>
            </a:pPr>
            <a:r>
              <a:rPr lang="en-US" sz="1400" dirty="0">
                <a:latin typeface="Georgia" pitchFamily="18"/>
                <a:cs typeface="Arial"/>
              </a:rPr>
              <a:t>Establishes your reputation</a:t>
            </a:r>
          </a:p>
          <a:p>
            <a:pPr marL="457200" lvl="0" indent="-457200">
              <a:lnSpc>
                <a:spcPct val="150000"/>
              </a:lnSpc>
              <a:spcBef>
                <a:spcPts val="0"/>
              </a:spcBef>
              <a:spcAft>
                <a:spcPts val="1200"/>
              </a:spcAft>
              <a:buFont typeface="Arial" pitchFamily="34"/>
            </a:pPr>
            <a:r>
              <a:rPr lang="en-US" sz="1400" dirty="0">
                <a:latin typeface="Georgia" pitchFamily="18"/>
                <a:cs typeface="Arial"/>
              </a:rPr>
              <a:t>It’s OK to use prompts when communicating with the letter writers – make sure the candidate gets the desired information (ex. mentions collaboration or reputation)</a:t>
            </a:r>
          </a:p>
          <a:p>
            <a:pPr>
              <a:lnSpc>
                <a:spcPct val="100000"/>
              </a:lnSpc>
              <a:spcBef>
                <a:spcPts val="0"/>
              </a:spcBef>
            </a:pPr>
            <a:r>
              <a:rPr lang="en-US" sz="1400" dirty="0">
                <a:solidFill>
                  <a:srgbClr val="FF0000"/>
                </a:solidFill>
                <a:latin typeface="Georgia" pitchFamily="18"/>
                <a:cs typeface="Arial"/>
              </a:rPr>
              <a:t>      No more than five (5) letters. No page limits.</a:t>
            </a:r>
          </a:p>
          <a:p>
            <a:pPr marL="0" lvl="0" indent="0">
              <a:lnSpc>
                <a:spcPct val="100000"/>
              </a:lnSpc>
              <a:spcBef>
                <a:spcPts val="0"/>
              </a:spcBef>
              <a:buNone/>
            </a:pPr>
            <a:endParaRPr lang="en-US" sz="1400" dirty="0">
              <a:latin typeface="Georgia" pitchFamily="18"/>
              <a:cs typeface="Arial"/>
            </a:endParaRP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3D8356E7-E909-587F-F3A6-2668AA33B452}"/>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68">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FA0E77AB-921B-3A90-5773-BC33B2B0EEFE}"/>
              </a:ext>
            </a:extLst>
          </p:cNvPr>
          <p:cNvSpPr txBox="1">
            <a:spLocks noGrp="1"/>
          </p:cNvSpPr>
          <p:nvPr>
            <p:ph type="title" idx="4294967295"/>
          </p:nvPr>
        </p:nvSpPr>
        <p:spPr>
          <a:xfrm>
            <a:off x="761996" y="1080374"/>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Section E: Letters of Evaluation (Continued)</a:t>
            </a:r>
          </a:p>
        </p:txBody>
      </p:sp>
      <p:sp>
        <p:nvSpPr>
          <p:cNvPr id="2" name="Text Placeholder 2">
            <a:extLst>
              <a:ext uri="{FF2B5EF4-FFF2-40B4-BE49-F238E27FC236}">
                <a16:creationId xmlns:a16="http://schemas.microsoft.com/office/drawing/2014/main" id="{9222A8DD-69AF-0BBD-F0F5-F7BB8D698DCD}"/>
              </a:ext>
            </a:extLst>
          </p:cNvPr>
          <p:cNvSpPr txBox="1">
            <a:spLocks noGrp="1"/>
          </p:cNvSpPr>
          <p:nvPr>
            <p:ph type="body" idx="4294967295"/>
          </p:nvPr>
        </p:nvSpPr>
        <p:spPr>
          <a:xfrm>
            <a:off x="1524003" y="2057400"/>
            <a:ext cx="9144000" cy="3151717"/>
          </a:xfrm>
        </p:spPr>
        <p:txBody>
          <a:bodyPr/>
          <a:lstStyle/>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Requested by the Dean/Director/Department Head</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Include list of references for letters</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Include letter requesting evaluation </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Evaluator’s signature with an original signature, and may be mailed or sent by e-mail as a scanned attachment</a:t>
            </a:r>
          </a:p>
          <a:p>
            <a:pPr marL="457200" lvl="0" indent="-457200">
              <a:lnSpc>
                <a:spcPct val="100000"/>
              </a:lnSpc>
              <a:spcBef>
                <a:spcPts val="0"/>
              </a:spcBef>
              <a:spcAft>
                <a:spcPts val="1200"/>
              </a:spcAft>
              <a:buFont typeface="Arial" pitchFamily="34"/>
            </a:pPr>
            <a:r>
              <a:rPr lang="en-US" sz="1400" dirty="0">
                <a:solidFill>
                  <a:srgbClr val="000A0D"/>
                </a:solidFill>
                <a:latin typeface="Georgia" pitchFamily="18"/>
                <a:cs typeface="Arial"/>
              </a:rPr>
              <a:t>Evaluation should be written on letterhead </a:t>
            </a:r>
          </a:p>
          <a:p>
            <a:pPr marL="0" lvl="0" indent="0">
              <a:lnSpc>
                <a:spcPct val="100000"/>
              </a:lnSpc>
              <a:spcBef>
                <a:spcPts val="0"/>
              </a:spcBef>
              <a:spcAft>
                <a:spcPts val="1200"/>
              </a:spcAft>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5569DBBF-5360-4AE3-E95F-560D982C32A4}"/>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69">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C28257FB-C26C-243D-5302-C4EBC027F947}"/>
              </a:ext>
            </a:extLst>
          </p:cNvPr>
          <p:cNvSpPr txBox="1">
            <a:spLocks noGrp="1"/>
          </p:cNvSpPr>
          <p:nvPr>
            <p:ph type="title" idx="4294967295"/>
          </p:nvPr>
        </p:nvSpPr>
        <p:spPr>
          <a:xfrm>
            <a:off x="744184" y="808192"/>
            <a:ext cx="9905996" cy="1159504"/>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File 2</a:t>
            </a:r>
            <a:b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b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Section F: Recommendation for Promotion</a:t>
            </a:r>
            <a:endPar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endParaRPr>
          </a:p>
        </p:txBody>
      </p:sp>
      <p:sp>
        <p:nvSpPr>
          <p:cNvPr id="4" name="TextBox 11">
            <a:extLst>
              <a:ext uri="{FF2B5EF4-FFF2-40B4-BE49-F238E27FC236}">
                <a16:creationId xmlns:a16="http://schemas.microsoft.com/office/drawing/2014/main" id="{3945E667-63D7-6AD6-7CAC-3B8C87284215}"/>
              </a:ext>
            </a:extLst>
          </p:cNvPr>
          <p:cNvSpPr txBox="1"/>
          <p:nvPr/>
        </p:nvSpPr>
        <p:spPr>
          <a:xfrm>
            <a:off x="761996" y="2162043"/>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Recommendation Form</a:t>
            </a:r>
          </a:p>
        </p:txBody>
      </p:sp>
      <p:sp>
        <p:nvSpPr>
          <p:cNvPr id="5" name="TextBox 15">
            <a:extLst>
              <a:ext uri="{FF2B5EF4-FFF2-40B4-BE49-F238E27FC236}">
                <a16:creationId xmlns:a16="http://schemas.microsoft.com/office/drawing/2014/main" id="{60B0D89D-B8ED-D203-E58B-F722EB94684C}"/>
              </a:ext>
            </a:extLst>
          </p:cNvPr>
          <p:cNvSpPr txBox="1"/>
          <p:nvPr/>
        </p:nvSpPr>
        <p:spPr>
          <a:xfrm>
            <a:off x="1524003" y="2847798"/>
            <a:ext cx="8382003" cy="307777"/>
          </a:xfrm>
          <a:prstGeom prst="rect">
            <a:avLst/>
          </a:prstGeom>
          <a:noFill/>
          <a:ln cap="flat">
            <a:noFill/>
          </a:ln>
        </p:spPr>
        <p:txBody>
          <a:bodyPr vert="horz" wrap="square" lIns="91440" tIns="45720" rIns="91440" bIns="45720" anchor="t" anchorCtr="0" compatLnSpc="1">
            <a:spAutoFit/>
          </a:bodyPr>
          <a:lstStyle/>
          <a:p>
            <a:pPr marL="285750" lvl="0" indent="-285750">
              <a:buSzPct val="100000"/>
              <a:buFont typeface="Wingdings" pitchFamily="2"/>
              <a:buChar char="Ø"/>
              <a:defRPr sz="1800" b="0" i="0" u="none" strike="noStrike" kern="0" cap="none" spc="0" baseline="0">
                <a:solidFill>
                  <a:srgbClr val="000000"/>
                </a:solidFill>
                <a:uFillTx/>
              </a:defRPr>
            </a:pPr>
            <a:r>
              <a:rPr lang="en-US" sz="1400">
                <a:solidFill>
                  <a:srgbClr val="000000"/>
                </a:solidFill>
                <a:latin typeface="Georgia" pitchFamily="18"/>
                <a:hlinkClick r:id="rId3"/>
              </a:rPr>
              <a:t>https://provost.uga.edu/wp-content/uploads/promotion-form-non-tenure-track.pdf</a:t>
            </a:r>
            <a:r>
              <a:rPr lang="en-US" sz="1400">
                <a:solidFill>
                  <a:srgbClr val="000000"/>
                </a:solidFill>
                <a:latin typeface="Georgia" pitchFamily="18"/>
              </a:rPr>
              <a:t> </a:t>
            </a:r>
            <a:endParaRPr lang="en-US" sz="1400" b="0" i="0" u="none" strike="noStrike" kern="1200" cap="none" spc="0" baseline="0">
              <a:solidFill>
                <a:srgbClr val="000000"/>
              </a:solidFill>
              <a:uFillTx/>
              <a:latin typeface="Georgia" pitchFamily="18"/>
            </a:endParaRPr>
          </a:p>
        </p:txBody>
      </p:sp>
      <p:sp>
        <p:nvSpPr>
          <p:cNvPr id="6" name="TextBox 17">
            <a:extLst>
              <a:ext uri="{FF2B5EF4-FFF2-40B4-BE49-F238E27FC236}">
                <a16:creationId xmlns:a16="http://schemas.microsoft.com/office/drawing/2014/main" id="{951B37BD-1660-3EEF-FD42-D9D4FACE45D5}"/>
              </a:ext>
            </a:extLst>
          </p:cNvPr>
          <p:cNvSpPr txBox="1"/>
          <p:nvPr/>
        </p:nvSpPr>
        <p:spPr>
          <a:xfrm>
            <a:off x="744184" y="3471995"/>
            <a:ext cx="8382003" cy="95410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uFillTx/>
                <a:latin typeface="Georgia" pitchFamily="18"/>
              </a:rPr>
              <a:t>N</a:t>
            </a:r>
            <a:r>
              <a:rPr lang="en-US" sz="1400" b="1" i="0" strike="noStrike" kern="1200" cap="none" spc="0" baseline="0">
                <a:uFillTx/>
                <a:latin typeface="Georgia" pitchFamily="18"/>
              </a:rPr>
              <a:t>ote</a:t>
            </a:r>
            <a:r>
              <a:rPr lang="en-US" sz="1400" b="0" i="0" strike="noStrike" kern="1200" cap="none" spc="0" baseline="0">
                <a:uFillTx/>
                <a:latin typeface="Georgia" pitchFamily="18"/>
              </a:rPr>
              <a:t>: </a:t>
            </a:r>
            <a:r>
              <a:rPr lang="en-US" sz="1400" b="0" i="1" u="sng" strike="noStrike" kern="1200" cap="none" spc="0" baseline="0">
                <a:uFillTx/>
                <a:latin typeface="Georgia" pitchFamily="18"/>
              </a:rPr>
              <a:t>The signed original </a:t>
            </a:r>
            <a:r>
              <a:rPr lang="en-US" sz="1400" b="0" i="1" strike="noStrike" kern="1200" cap="none" spc="0" baseline="0">
                <a:uFillTx/>
                <a:latin typeface="Georgia" pitchFamily="18"/>
              </a:rPr>
              <a:t>“Recommendation for Promotion” form must be part of the hard copy dossier and include </a:t>
            </a:r>
            <a:r>
              <a:rPr lang="en-US" sz="1400" b="0" strike="noStrike" kern="1200" cap="none" spc="0" baseline="0">
                <a:uFillTx/>
                <a:latin typeface="Georgia" pitchFamily="18"/>
              </a:rPr>
              <a:t>all</a:t>
            </a:r>
            <a:r>
              <a:rPr lang="en-US" sz="1400" b="0" i="1" strike="noStrike" kern="1200" cap="none" spc="0" baseline="0">
                <a:uFillTx/>
                <a:latin typeface="Georgia" pitchFamily="18"/>
              </a:rPr>
              <a:t> applicable handwritten votes </a:t>
            </a:r>
            <a:r>
              <a:rPr lang="en-US" sz="1400" b="1" i="1" strike="noStrike" kern="1200" cap="none" spc="0" baseline="0">
                <a:uFillTx/>
                <a:latin typeface="Georgia" pitchFamily="18"/>
              </a:rPr>
              <a:t>and signatures</a:t>
            </a:r>
            <a:r>
              <a:rPr lang="en-US" sz="1400" b="0" i="1" strike="noStrike" kern="1200" cap="none" spc="0" baseline="0">
                <a:uFillTx/>
                <a:latin typeface="Georgia" pitchFamily="18"/>
              </a:rPr>
              <a:t>. A scanned copy of this completed form with the votes and signatures must also be included in the electronic version of the dossier in Section F.</a:t>
            </a:r>
            <a:endParaRPr lang="en-US" sz="1400" b="0" i="1" strike="noStrike" kern="1200" cap="none" spc="0" baseline="0">
              <a:uFillTx/>
              <a:latin typeface="Arial"/>
            </a:endParaRPr>
          </a:p>
        </p:txBody>
      </p:sp>
      <p:sp>
        <p:nvSpPr>
          <p:cNvPr id="2" name="Text Placeholder 3">
            <a:extLst>
              <a:ext uri="{FF2B5EF4-FFF2-40B4-BE49-F238E27FC236}">
                <a16:creationId xmlns:a16="http://schemas.microsoft.com/office/drawing/2014/main" id="{92173AD1-B714-2348-FB3D-1248DB5EF544}"/>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7BF32579-CF5D-9C8D-3206-A88DFF55A14E}"/>
              </a:ext>
            </a:extLst>
          </p:cNvPr>
          <p:cNvSpPr txBox="1">
            <a:spLocks noGrp="1"/>
          </p:cNvSpPr>
          <p:nvPr>
            <p:ph type="body" idx="4294967295"/>
          </p:nvPr>
        </p:nvSpPr>
        <p:spPr>
          <a:xfrm>
            <a:off x="669926" y="2925266"/>
            <a:ext cx="3328992" cy="698501"/>
          </a:xfrm>
        </p:spPr>
        <p:txBody>
          <a:bodyPr wrap="square" anchor="t">
            <a:normAutofit/>
          </a:bodyPr>
          <a:lstStyle/>
          <a:p>
            <a:pPr marL="0" lvl="0" indent="0">
              <a:spcAft>
                <a:spcPts val="600"/>
              </a:spcAft>
              <a:buNone/>
            </a:pPr>
            <a:r>
              <a:rPr lang="en-US" i="1"/>
              <a:t>outreach.uga.edu</a:t>
            </a:r>
          </a:p>
          <a:p>
            <a:pPr marL="0" lvl="0" indent="0">
              <a:spcAft>
                <a:spcPts val="600"/>
              </a:spcAft>
              <a:buNone/>
            </a:pPr>
            <a:endParaRPr lang="en-US" i="1"/>
          </a:p>
        </p:txBody>
      </p:sp>
      <p:sp>
        <p:nvSpPr>
          <p:cNvPr id="11" name="Text Placeholder 2">
            <a:extLst>
              <a:ext uri="{FF2B5EF4-FFF2-40B4-BE49-F238E27FC236}">
                <a16:creationId xmlns:a16="http://schemas.microsoft.com/office/drawing/2014/main" id="{67BF6810-536A-AE6D-B462-11C10131D0D4}"/>
              </a:ext>
            </a:extLst>
          </p:cNvPr>
          <p:cNvSpPr>
            <a:spLocks noGrp="1"/>
          </p:cNvSpPr>
          <p:nvPr>
            <p:ph type="title" idx="4294967295"/>
          </p:nvPr>
        </p:nvSpPr>
        <p:spPr>
          <a:xfrm>
            <a:off x="334963" y="1552575"/>
            <a:ext cx="4024312" cy="13731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228600" marR="0" lvl="0" indent="-228600" algn="l" defTabSz="914400" rtl="0" eaLnBrk="1" fontAlgn="auto" latinLnBrk="0" hangingPunct="1">
              <a:lnSpc>
                <a:spcPct val="90000"/>
              </a:lnSpc>
              <a:spcBef>
                <a:spcPts val="1000"/>
              </a:spcBef>
              <a:spcAft>
                <a:spcPts val="0"/>
              </a:spcAft>
              <a:buClrTx/>
              <a:buSzPct val="100000"/>
              <a:buFont typeface="Arial"/>
              <a:buChar char="•"/>
              <a:tabLst/>
              <a:defRPr/>
            </a:pPr>
            <a:r>
              <a:rPr kumimoji="0" lang="en-US" sz="2800" b="0" i="0" u="none" strike="noStrike" kern="1200" cap="none" spc="0" normalizeH="0" baseline="0" noProof="0" dirty="0">
                <a:ln>
                  <a:noFill/>
                </a:ln>
                <a:solidFill>
                  <a:schemeClr val="bg1"/>
                </a:solidFill>
                <a:effectLst/>
                <a:uLnTx/>
                <a:uFillTx/>
                <a:latin typeface="Georgia" panose="02040502050405020303" pitchFamily="18" charset="0"/>
              </a:rPr>
              <a:t>New Recommendation Form</a:t>
            </a:r>
          </a:p>
        </p:txBody>
      </p:sp>
      <p:pic>
        <p:nvPicPr>
          <p:cNvPr id="6" name="Picture 5" descr="Example form for University of Georgia academic promotion recommendations, including fields for candidate information, current rank, and highest degree earned. Structured table lists multiple review levels with columns for reviewer, recommendation, signature, date, and vote counts, designed for tracking approval process.">
            <a:extLst>
              <a:ext uri="{FF2B5EF4-FFF2-40B4-BE49-F238E27FC236}">
                <a16:creationId xmlns:a16="http://schemas.microsoft.com/office/drawing/2014/main" id="{E26B20A5-53AF-40DA-C2F8-253EDE523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7118" y="0"/>
            <a:ext cx="5389759" cy="686593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09">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79BAF9-A78D-A106-5A46-4F29B10CBA94}"/>
              </a:ext>
            </a:extLst>
          </p:cNvPr>
          <p:cNvSpPr txBox="1">
            <a:spLocks noGrp="1"/>
          </p:cNvSpPr>
          <p:nvPr>
            <p:ph type="title" idx="4294967295"/>
          </p:nvPr>
        </p:nvSpPr>
        <p:spPr>
          <a:xfrm>
            <a:off x="1679575" y="174625"/>
            <a:ext cx="9531350" cy="568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r>
              <a:rPr kumimoji="0" lang="en-US" sz="3600" b="0" i="0" u="none" strike="noStrike" kern="1200" cap="none" spc="0" normalizeH="0" baseline="0" noProof="0" dirty="0">
                <a:ln>
                  <a:noFill/>
                </a:ln>
                <a:solidFill>
                  <a:srgbClr val="C00000"/>
                </a:solidFill>
                <a:effectLst/>
                <a:uLnTx/>
                <a:uFillTx/>
                <a:latin typeface="Oswald Light" pitchFamily="2"/>
              </a:rPr>
              <a:t>Major Changes to Appointments &amp; Promotion Guidelines</a:t>
            </a:r>
          </a:p>
        </p:txBody>
      </p:sp>
      <p:sp>
        <p:nvSpPr>
          <p:cNvPr id="4" name="TextBox 5">
            <a:extLst>
              <a:ext uri="{FF2B5EF4-FFF2-40B4-BE49-F238E27FC236}">
                <a16:creationId xmlns:a16="http://schemas.microsoft.com/office/drawing/2014/main" id="{67D24703-1C48-D766-CA62-F3CFD23505FF}"/>
              </a:ext>
            </a:extLst>
          </p:cNvPr>
          <p:cNvSpPr txBox="1"/>
          <p:nvPr/>
        </p:nvSpPr>
        <p:spPr>
          <a:xfrm>
            <a:off x="1428503" y="1063822"/>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a:solidFill>
                  <a:srgbClr val="000000"/>
                </a:solidFill>
                <a:latin typeface="Georgia" pitchFamily="18"/>
                <a:cs typeface="Merriweather" pitchFamily="2"/>
              </a:rPr>
              <a:t>Part I</a:t>
            </a:r>
            <a:endParaRPr lang="en-US" sz="1400" b="1" i="0" u="none" strike="noStrike" kern="1200" cap="none" spc="0" baseline="0">
              <a:solidFill>
                <a:srgbClr val="000000"/>
              </a:solidFill>
              <a:uFillTx/>
              <a:latin typeface="Georgia" pitchFamily="18"/>
              <a:cs typeface="Merriweather" pitchFamily="2"/>
            </a:endParaRPr>
          </a:p>
        </p:txBody>
      </p:sp>
      <p:sp>
        <p:nvSpPr>
          <p:cNvPr id="5" name="TextBox 7">
            <a:extLst>
              <a:ext uri="{FF2B5EF4-FFF2-40B4-BE49-F238E27FC236}">
                <a16:creationId xmlns:a16="http://schemas.microsoft.com/office/drawing/2014/main" id="{84F10FD3-005B-47A6-7CD2-00EE06294284}"/>
              </a:ext>
            </a:extLst>
          </p:cNvPr>
          <p:cNvSpPr txBox="1"/>
          <p:nvPr/>
        </p:nvSpPr>
        <p:spPr>
          <a:xfrm>
            <a:off x="2190509" y="1398986"/>
            <a:ext cx="8386483" cy="7386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Senior Public Service Associate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	Section 3: An advanced degree is </a:t>
            </a:r>
            <a:r>
              <a:rPr lang="en-US" sz="1400" b="0" i="0" u="sng" strike="noStrike" kern="1200" cap="none" spc="0" baseline="0">
                <a:solidFill>
                  <a:srgbClr val="000000"/>
                </a:solidFill>
                <a:uFillTx/>
                <a:latin typeface="Georgia" pitchFamily="18"/>
                <a:cs typeface="Merriweather" pitchFamily="2"/>
              </a:rPr>
              <a:t>required</a:t>
            </a:r>
            <a:r>
              <a:rPr lang="en-US" sz="1400" b="0" i="0" u="none" strike="noStrike" kern="1200" cap="none" spc="0" baseline="0">
                <a:solidFill>
                  <a:srgbClr val="000000"/>
                </a:solidFill>
                <a:uFillTx/>
                <a:latin typeface="Georgia" pitchFamily="18"/>
                <a:cs typeface="Merriweather" pitchFamily="2"/>
              </a:rPr>
              <a:t>, and a terminal degree is </a:t>
            </a:r>
            <a:r>
              <a:rPr lang="en-US" sz="1400" b="0" i="0" u="sng" strike="noStrike" kern="1200" cap="none" spc="0" baseline="0">
                <a:solidFill>
                  <a:srgbClr val="000000"/>
                </a:solidFill>
                <a:uFillTx/>
                <a:latin typeface="Georgia" pitchFamily="18"/>
                <a:cs typeface="Merriweather" pitchFamily="2"/>
              </a:rPr>
              <a:t>expected</a:t>
            </a:r>
            <a:r>
              <a:rPr lang="en-US" sz="1400" b="0" i="0" u="none" strike="noStrike" kern="1200" cap="none" spc="0" baseline="0">
                <a:solidFill>
                  <a:srgbClr val="000000"/>
                </a:solidFill>
                <a:uFillTx/>
                <a:latin typeface="Georgia" pitchFamily="18"/>
                <a:cs typeface="Merriweather" pitchFamily="2"/>
              </a:rPr>
              <a:t>. (page 5)</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Georgia" pitchFamily="18"/>
              <a:cs typeface="Merriweather" pitchFamily="2"/>
            </a:endParaRPr>
          </a:p>
        </p:txBody>
      </p:sp>
      <p:sp>
        <p:nvSpPr>
          <p:cNvPr id="6" name="TextBox 9">
            <a:extLst>
              <a:ext uri="{FF2B5EF4-FFF2-40B4-BE49-F238E27FC236}">
                <a16:creationId xmlns:a16="http://schemas.microsoft.com/office/drawing/2014/main" id="{95D985E2-0482-84D5-6CB1-FB21DC18B937}"/>
              </a:ext>
            </a:extLst>
          </p:cNvPr>
          <p:cNvSpPr txBox="1"/>
          <p:nvPr/>
        </p:nvSpPr>
        <p:spPr>
          <a:xfrm>
            <a:off x="1428503" y="2124480"/>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a:solidFill>
                  <a:srgbClr val="000000"/>
                </a:solidFill>
                <a:latin typeface="Georgia" pitchFamily="18"/>
                <a:cs typeface="Merriweather" pitchFamily="2"/>
              </a:rPr>
              <a:t>Part IV</a:t>
            </a:r>
            <a:endParaRPr lang="en-US" sz="1400" b="1" i="0" u="none" strike="noStrike" kern="1200" cap="none" spc="0" baseline="0">
              <a:solidFill>
                <a:srgbClr val="000000"/>
              </a:solidFill>
              <a:uFillTx/>
              <a:latin typeface="Georgia" pitchFamily="18"/>
              <a:cs typeface="Merriweather" pitchFamily="2"/>
            </a:endParaRPr>
          </a:p>
        </p:txBody>
      </p:sp>
      <p:sp>
        <p:nvSpPr>
          <p:cNvPr id="7" name="TextBox 11">
            <a:extLst>
              <a:ext uri="{FF2B5EF4-FFF2-40B4-BE49-F238E27FC236}">
                <a16:creationId xmlns:a16="http://schemas.microsoft.com/office/drawing/2014/main" id="{129779A1-9AF9-BE19-9A1C-94FAF5F9F91F}"/>
              </a:ext>
            </a:extLst>
          </p:cNvPr>
          <p:cNvSpPr txBox="1"/>
          <p:nvPr/>
        </p:nvSpPr>
        <p:spPr>
          <a:xfrm>
            <a:off x="2190509" y="2463036"/>
            <a:ext cx="8386483" cy="310854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Promotion Procedures for Public Service and Outreach Faculty</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	Outlines different committee levels and recommendation levels of unit/department/college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	</a:t>
            </a:r>
            <a:r>
              <a:rPr lang="en-US" sz="1400" b="0" i="0" u="none" strike="noStrike" kern="1200" cap="none" spc="0" baseline="0">
                <a:solidFill>
                  <a:srgbClr val="000000"/>
                </a:solidFill>
                <a:uFillTx/>
                <a:latin typeface="Georgia" pitchFamily="18"/>
                <a:cs typeface="Merriweather" pitchFamily="2"/>
              </a:rPr>
              <a:t>and roles of deans/directors/department heads in that process. Provides guidance 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	who should be considered for service on committees.</a:t>
            </a:r>
            <a:r>
              <a:rPr lang="en-US" sz="1400" b="0" i="0" u="none" strike="noStrike" kern="1200" cap="none" spc="0" baseline="0">
                <a:solidFill>
                  <a:srgbClr val="000000"/>
                </a:solidFill>
                <a:uFillTx/>
                <a:latin typeface="Georgia" pitchFamily="18"/>
                <a:cs typeface="Merriweather" pitchFamily="2"/>
              </a:rPr>
              <a:t> (pages 18-19)</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	Clarifies that activities occurring after October 1 of the year in which the candidate submitted</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	</a:t>
            </a:r>
            <a:r>
              <a:rPr lang="en-US" sz="1400" b="0" i="0" u="none" strike="noStrike" kern="1200" cap="none" spc="0" baseline="0">
                <a:solidFill>
                  <a:srgbClr val="000000"/>
                </a:solidFill>
                <a:uFillTx/>
                <a:latin typeface="Georgia" pitchFamily="18"/>
                <a:cs typeface="Merriweather" pitchFamily="2"/>
              </a:rPr>
              <a:t>a dossier that was successfully promoted can be included in the next promotion dossier.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	</a:t>
            </a:r>
            <a:r>
              <a:rPr lang="en-US" sz="1400" b="0" i="0" u="none" strike="noStrike" kern="1200" cap="none" spc="0" baseline="0">
                <a:solidFill>
                  <a:srgbClr val="000000"/>
                </a:solidFill>
                <a:uFillTx/>
                <a:latin typeface="Georgia" pitchFamily="18"/>
                <a:cs typeface="Merriweather" pitchFamily="2"/>
              </a:rPr>
              <a:t> (page 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a:solidFill>
                <a:srgbClr val="000000"/>
              </a:solidFill>
              <a:latin typeface="Georgia" pitchFamily="18"/>
              <a:cs typeface="Merriweather"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	Creates page limits for cover letter and curriculum vitae. (pages 20-21)</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a:solidFill>
                <a:srgbClr val="000000"/>
              </a:solidFill>
              <a:latin typeface="Georgia" pitchFamily="18"/>
              <a:cs typeface="Merriweather"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	Clarifies that no more than 5 letters of evaluation can be included. (page 22)</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a:solidFill>
                <a:srgbClr val="000000"/>
              </a:solidFill>
              <a:latin typeface="Georgia" pitchFamily="18"/>
              <a:cs typeface="Merriweather"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	Adds an “Appendix” section for the candidate’s annual written evaluations. (page 23)</a:t>
            </a:r>
          </a:p>
        </p:txBody>
      </p:sp>
      <p:sp>
        <p:nvSpPr>
          <p:cNvPr id="3" name="Text Placeholder 3">
            <a:extLst>
              <a:ext uri="{FF2B5EF4-FFF2-40B4-BE49-F238E27FC236}">
                <a16:creationId xmlns:a16="http://schemas.microsoft.com/office/drawing/2014/main" id="{E5963244-266E-3294-DFFD-5EE718543F94}"/>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71">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D76F0664-CC2E-E3FD-61F6-CA096712C8B4}"/>
              </a:ext>
            </a:extLst>
          </p:cNvPr>
          <p:cNvSpPr txBox="1">
            <a:spLocks noGrp="1"/>
          </p:cNvSpPr>
          <p:nvPr>
            <p:ph type="title" idx="4294967295"/>
          </p:nvPr>
        </p:nvSpPr>
        <p:spPr>
          <a:xfrm>
            <a:off x="761996" y="1371600"/>
            <a:ext cx="11239503" cy="685800"/>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Summary Narrative Since Last Promotion or Appointment</a:t>
            </a:r>
          </a:p>
        </p:txBody>
      </p:sp>
      <p:sp>
        <p:nvSpPr>
          <p:cNvPr id="5" name="TextBox 7">
            <a:extLst>
              <a:ext uri="{FF2B5EF4-FFF2-40B4-BE49-F238E27FC236}">
                <a16:creationId xmlns:a16="http://schemas.microsoft.com/office/drawing/2014/main" id="{CA516FF8-6C61-D447-59B4-EFDB8C0FA0B6}"/>
              </a:ext>
            </a:extLst>
          </p:cNvPr>
          <p:cNvSpPr txBox="1"/>
          <p:nvPr/>
        </p:nvSpPr>
        <p:spPr>
          <a:xfrm>
            <a:off x="1528410" y="2057400"/>
            <a:ext cx="6100483" cy="738664"/>
          </a:xfrm>
          <a:prstGeom prst="rect">
            <a:avLst/>
          </a:prstGeom>
          <a:noFill/>
          <a:ln cap="flat">
            <a:noFill/>
          </a:ln>
        </p:spPr>
        <p:txBody>
          <a:bodyPr vert="horz" wrap="square" lIns="91440" tIns="45720" rIns="91440" bIns="45720" anchor="t" anchorCtr="0" compatLnSpc="1">
            <a:spAutoFit/>
          </a:bodyPr>
          <a:lstStyle/>
          <a:p>
            <a:pPr marL="457200" marR="0" lvl="0" indent="-45720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rPr>
              <a:t>This form cannot exceed one page</a:t>
            </a:r>
          </a:p>
          <a:p>
            <a:pPr marL="457200" marR="0" lvl="0" indent="-45720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1">
              <a:solidFill>
                <a:srgbClr val="000000"/>
              </a:solidFill>
              <a:latin typeface="Georgia" pitchFamily="18"/>
            </a:endParaRPr>
          </a:p>
          <a:p>
            <a:pPr marL="457200" marR="0" lvl="0" indent="-45720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a:solidFill>
                  <a:srgbClr val="000000"/>
                </a:solidFill>
                <a:latin typeface="Georgia" pitchFamily="18"/>
              </a:rPr>
              <a:t>Narrative should include highlights:</a:t>
            </a:r>
            <a:endParaRPr lang="en-US" sz="1400" b="1" i="0" u="none" strike="noStrike" kern="1200" cap="none" spc="0" baseline="0">
              <a:solidFill>
                <a:srgbClr val="000000"/>
              </a:solidFill>
              <a:uFillTx/>
              <a:latin typeface="Georgia" pitchFamily="18"/>
            </a:endParaRPr>
          </a:p>
        </p:txBody>
      </p:sp>
      <p:sp>
        <p:nvSpPr>
          <p:cNvPr id="2" name="Text Placeholder 2">
            <a:extLst>
              <a:ext uri="{FF2B5EF4-FFF2-40B4-BE49-F238E27FC236}">
                <a16:creationId xmlns:a16="http://schemas.microsoft.com/office/drawing/2014/main" id="{FE63798B-36FC-9E8B-5A10-02A98B5262EE}"/>
              </a:ext>
            </a:extLst>
          </p:cNvPr>
          <p:cNvSpPr txBox="1">
            <a:spLocks noGrp="1"/>
          </p:cNvSpPr>
          <p:nvPr>
            <p:ph type="body" idx="4294967295"/>
          </p:nvPr>
        </p:nvSpPr>
        <p:spPr>
          <a:xfrm>
            <a:off x="1528410" y="2893926"/>
            <a:ext cx="7615589" cy="2829178"/>
          </a:xfrm>
        </p:spPr>
        <p:txBody>
          <a:bodyPr/>
          <a:lstStyle/>
          <a:p>
            <a:pPr marL="457200" lvl="0" indent="-457200">
              <a:spcBef>
                <a:spcPts val="0"/>
              </a:spcBef>
              <a:spcAft>
                <a:spcPts val="1200"/>
              </a:spcAft>
              <a:buFont typeface="Arial" pitchFamily="34"/>
            </a:pPr>
            <a:r>
              <a:rPr lang="en-US" sz="1400" dirty="0">
                <a:latin typeface="Georgia" pitchFamily="18"/>
              </a:rPr>
              <a:t>Budgeted and assigned duties (including geographic work area)</a:t>
            </a:r>
          </a:p>
          <a:p>
            <a:pPr marL="457200" lvl="0" indent="-457200">
              <a:spcBef>
                <a:spcPts val="0"/>
              </a:spcBef>
              <a:spcAft>
                <a:spcPts val="1200"/>
              </a:spcAft>
              <a:buFont typeface="Arial" pitchFamily="34"/>
            </a:pPr>
            <a:r>
              <a:rPr lang="en-US" sz="1400" dirty="0">
                <a:latin typeface="Georgia" pitchFamily="18"/>
              </a:rPr>
              <a:t>Professional achievements</a:t>
            </a:r>
          </a:p>
          <a:p>
            <a:pPr marL="457200" lvl="0" indent="-457200">
              <a:spcBef>
                <a:spcPts val="0"/>
              </a:spcBef>
              <a:spcAft>
                <a:spcPts val="1200"/>
              </a:spcAft>
              <a:buFont typeface="Arial" pitchFamily="34"/>
            </a:pPr>
            <a:r>
              <a:rPr lang="en-US" sz="1400" dirty="0">
                <a:latin typeface="Georgia" pitchFamily="18"/>
              </a:rPr>
              <a:t>Publications, awards, honors, contracts, and grants</a:t>
            </a:r>
          </a:p>
          <a:p>
            <a:pPr marL="457200" lvl="0" indent="-457200">
              <a:spcBef>
                <a:spcPts val="0"/>
              </a:spcBef>
              <a:spcAft>
                <a:spcPts val="1200"/>
              </a:spcAft>
              <a:buFont typeface="Arial" pitchFamily="34"/>
            </a:pPr>
            <a:r>
              <a:rPr lang="en-US" sz="1400" dirty="0">
                <a:latin typeface="Georgia" pitchFamily="18"/>
              </a:rPr>
              <a:t>Other (including university service, formal instruction, research, and/or significant community service)</a:t>
            </a: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E5E108E5-69D2-E7ED-7317-4C6566AE2A0B}"/>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B4F567-7830-F140-64CA-99FD9AE5A971}"/>
              </a:ext>
            </a:extLst>
          </p:cNvPr>
          <p:cNvSpPr>
            <a:spLocks noGrp="1"/>
          </p:cNvSpPr>
          <p:nvPr>
            <p:ph type="title" idx="4294967295"/>
          </p:nvPr>
        </p:nvSpPr>
        <p:spPr>
          <a:xfrm>
            <a:off x="673100" y="546100"/>
            <a:ext cx="10910888" cy="1166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en-US" sz="3600" b="0" i="0" u="none" strike="noStrike" kern="1200" cap="none" spc="0" normalizeH="0" baseline="0" noProof="0">
                <a:ln>
                  <a:noFill/>
                </a:ln>
                <a:solidFill>
                  <a:srgbClr val="C00000"/>
                </a:solidFill>
                <a:effectLst/>
                <a:uLnTx/>
                <a:uFillTx/>
                <a:latin typeface="Oswald Light" panose="00000400000000000000" pitchFamily="2" charset="0"/>
              </a:rPr>
              <a:t>File 3</a:t>
            </a:r>
          </a:p>
          <a:p>
            <a:pPr marL="0" marR="0" lvl="0" indent="0" algn="l" defTabSz="914400" rtl="0" eaLnBrk="1" fontAlgn="auto" latinLnBrk="0" hangingPunct="1">
              <a:lnSpc>
                <a:spcPct val="90000"/>
              </a:lnSpc>
              <a:spcBef>
                <a:spcPts val="1000"/>
              </a:spcBef>
              <a:spcAft>
                <a:spcPts val="0"/>
              </a:spcAft>
              <a:buClrTx/>
              <a:buSzPct val="100000"/>
              <a:buFont typeface="Arial"/>
              <a:buNone/>
              <a:tabLst/>
              <a:defRPr/>
            </a:pPr>
            <a:r>
              <a:rPr kumimoji="0" lang="en-US" sz="3600" b="0" i="0" u="none" strike="noStrike" kern="1200" cap="none" spc="0" normalizeH="0" baseline="0" noProof="0" dirty="0">
                <a:ln>
                  <a:noFill/>
                </a:ln>
                <a:solidFill>
                  <a:srgbClr val="C00000"/>
                </a:solidFill>
                <a:effectLst/>
                <a:uLnTx/>
                <a:uFillTx/>
                <a:latin typeface="Oswald Light" panose="00000400000000000000" pitchFamily="2" charset="0"/>
              </a:rPr>
              <a:t>Section F: Appendix with Performance Evaluation</a:t>
            </a:r>
          </a:p>
        </p:txBody>
      </p:sp>
      <p:sp>
        <p:nvSpPr>
          <p:cNvPr id="3" name="Text Placeholder 2">
            <a:extLst>
              <a:ext uri="{FF2B5EF4-FFF2-40B4-BE49-F238E27FC236}">
                <a16:creationId xmlns:a16="http://schemas.microsoft.com/office/drawing/2014/main" id="{F8E8C5A3-4938-D5C5-38F5-576E0E40232A}"/>
              </a:ext>
            </a:extLst>
          </p:cNvPr>
          <p:cNvSpPr>
            <a:spLocks noGrp="1"/>
          </p:cNvSpPr>
          <p:nvPr>
            <p:ph type="body" idx="4294967295"/>
          </p:nvPr>
        </p:nvSpPr>
        <p:spPr>
          <a:xfrm>
            <a:off x="672842" y="1999373"/>
            <a:ext cx="10910885" cy="3145383"/>
          </a:xfrm>
        </p:spPr>
        <p:txBody>
          <a:bodyPr/>
          <a:lstStyle/>
          <a:p>
            <a:pPr marL="342900" indent="-342900">
              <a:buFont typeface="Arial" panose="020B0604020202020204" pitchFamily="34" charset="0"/>
              <a:buChar char="•"/>
            </a:pPr>
            <a:r>
              <a:rPr lang="en-US" sz="1400" dirty="0">
                <a:latin typeface="Georgia" panose="02040502050405020303" pitchFamily="18" charset="0"/>
              </a:rPr>
              <a:t>Faculty evaluations (starting with calendar year 2023 performance) will be included in promotion and/or tenure dossiers (e.g.,  2026 – 2027 dossiers will include three prior evaluations)</a:t>
            </a:r>
          </a:p>
          <a:p>
            <a:pPr marL="342900" indent="-342900">
              <a:buFont typeface="Arial" panose="020B0604020202020204" pitchFamily="34" charset="0"/>
              <a:buChar char="•"/>
            </a:pPr>
            <a:r>
              <a:rPr lang="en-US" sz="1400" dirty="0">
                <a:latin typeface="Georgia" panose="02040502050405020303" pitchFamily="18" charset="0"/>
              </a:rPr>
              <a:t>This is a University System of Georgia Board of Regents Policy (8.3.5.1)</a:t>
            </a:r>
          </a:p>
          <a:p>
            <a:pPr marL="342900" indent="-342900">
              <a:buFont typeface="Arial" panose="020B0604020202020204" pitchFamily="34" charset="0"/>
              <a:buChar char="•"/>
            </a:pPr>
            <a:r>
              <a:rPr lang="en-US" sz="1400" dirty="0">
                <a:solidFill>
                  <a:srgbClr val="FF0000"/>
                </a:solidFill>
                <a:latin typeface="Georgia" panose="02040502050405020303" pitchFamily="18" charset="0"/>
              </a:rPr>
              <a:t>For purposes of </a:t>
            </a:r>
            <a:r>
              <a:rPr lang="en-US" sz="1400" u="sng" dirty="0">
                <a:solidFill>
                  <a:srgbClr val="FF0000"/>
                </a:solidFill>
                <a:latin typeface="Georgia" panose="02040502050405020303" pitchFamily="18" charset="0"/>
              </a:rPr>
              <a:t>dossier preparation</a:t>
            </a:r>
            <a:r>
              <a:rPr lang="en-US" sz="1400" dirty="0">
                <a:solidFill>
                  <a:srgbClr val="FF0000"/>
                </a:solidFill>
                <a:latin typeface="Georgia" panose="02040502050405020303" pitchFamily="18" charset="0"/>
              </a:rPr>
              <a:t>, candidates will add a new </a:t>
            </a:r>
            <a:r>
              <a:rPr lang="en-US" sz="1400" b="1" dirty="0">
                <a:solidFill>
                  <a:srgbClr val="FF0000"/>
                </a:solidFill>
                <a:latin typeface="Georgia" panose="02040502050405020303" pitchFamily="18" charset="0"/>
              </a:rPr>
              <a:t>Appendix</a:t>
            </a:r>
            <a:r>
              <a:rPr lang="en-US" sz="1400" dirty="0">
                <a:solidFill>
                  <a:srgbClr val="FF0000"/>
                </a:solidFill>
                <a:latin typeface="Georgia" panose="02040502050405020303" pitchFamily="18" charset="0"/>
              </a:rPr>
              <a:t>, which is a copy of the supervisor’s original written annual reviews, including any faculty response to the annual reviews. </a:t>
            </a:r>
            <a:r>
              <a:rPr lang="en-US" sz="1400" dirty="0">
                <a:latin typeface="Georgia" panose="02040502050405020303" pitchFamily="18" charset="0"/>
              </a:rPr>
              <a:t>(See page 23)</a:t>
            </a:r>
          </a:p>
          <a:p>
            <a:pPr marL="342900" indent="-342900">
              <a:buFont typeface="Arial" panose="020B0604020202020204" pitchFamily="34" charset="0"/>
              <a:buChar char="•"/>
            </a:pPr>
            <a:r>
              <a:rPr lang="en-US" sz="1400" dirty="0">
                <a:latin typeface="Georgia" panose="02040502050405020303" pitchFamily="18" charset="0"/>
              </a:rPr>
              <a:t>Office of Faculty Affairs statement: </a:t>
            </a:r>
            <a:r>
              <a:rPr lang="en-US" sz="1400" i="1" dirty="0">
                <a:latin typeface="Georgia" panose="02040502050405020303" pitchFamily="18" charset="0"/>
              </a:rPr>
              <a:t>As a guiding principle, discretion to the benefit of the candidate should be applied when evaluating faculty under the revised policies and guidelines.</a:t>
            </a:r>
          </a:p>
          <a:p>
            <a:endParaRPr lang="en-US" dirty="0"/>
          </a:p>
        </p:txBody>
      </p:sp>
      <p:sp>
        <p:nvSpPr>
          <p:cNvPr id="4" name="Text Placeholder 3">
            <a:extLst>
              <a:ext uri="{FF2B5EF4-FFF2-40B4-BE49-F238E27FC236}">
                <a16:creationId xmlns:a16="http://schemas.microsoft.com/office/drawing/2014/main" id="{7AAC3648-D784-54B7-C5B3-85036AAC18D5}"/>
              </a:ext>
            </a:extLst>
          </p:cNvPr>
          <p:cNvSpPr>
            <a:spLocks noGrp="1"/>
          </p:cNvSpPr>
          <p:nvPr>
            <p:ph type="body" idx="4294967295"/>
          </p:nvPr>
        </p:nvSpPr>
        <p:spPr>
          <a:xfrm>
            <a:off x="6862407" y="6311042"/>
            <a:ext cx="4527551" cy="276560"/>
          </a:xfrm>
        </p:spPr>
        <p:txBody>
          <a:bodyPr>
            <a:normAutofit/>
          </a:bodyPr>
          <a:lstStyle/>
          <a:p>
            <a:pPr marL="0" indent="0" algn="r">
              <a:buNone/>
            </a:pPr>
            <a:r>
              <a:rPr lang="en-US" sz="1200" i="1" dirty="0" err="1">
                <a:solidFill>
                  <a:srgbClr val="FFFFFF"/>
                </a:solidFill>
                <a:latin typeface="Georgia" pitchFamily="18"/>
                <a:cs typeface="Arial"/>
              </a:rPr>
              <a:t>outreach.uga.edu</a:t>
            </a:r>
            <a:endParaRPr lang="en-US" sz="1200" i="1" dirty="0">
              <a:solidFill>
                <a:srgbClr val="FFFFFF"/>
              </a:solidFill>
              <a:latin typeface="Georgia" pitchFamily="18"/>
              <a:cs typeface="Arial"/>
            </a:endParaRPr>
          </a:p>
          <a:p>
            <a:endParaRPr lang="en-US" sz="1200" dirty="0"/>
          </a:p>
        </p:txBody>
      </p:sp>
    </p:spTree>
    <p:extLst>
      <p:ext uri="{BB962C8B-B14F-4D97-AF65-F5344CB8AC3E}">
        <p14:creationId xmlns:p14="http://schemas.microsoft.com/office/powerpoint/2010/main" val="8084519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74">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5D1FDE19-4F51-DF72-0E98-52A984E30C0D}"/>
              </a:ext>
            </a:extLst>
          </p:cNvPr>
          <p:cNvSpPr txBox="1">
            <a:spLocks noGrp="1"/>
          </p:cNvSpPr>
          <p:nvPr>
            <p:ph type="title" idx="4294967295"/>
          </p:nvPr>
        </p:nvSpPr>
        <p:spPr>
          <a:xfrm>
            <a:off x="761998" y="1042814"/>
            <a:ext cx="10668003"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Submission Procedure</a:t>
            </a:r>
          </a:p>
        </p:txBody>
      </p:sp>
      <p:sp>
        <p:nvSpPr>
          <p:cNvPr id="2" name="Text Placeholder 2">
            <a:extLst>
              <a:ext uri="{FF2B5EF4-FFF2-40B4-BE49-F238E27FC236}">
                <a16:creationId xmlns:a16="http://schemas.microsoft.com/office/drawing/2014/main" id="{81DA9036-3697-B242-D7DE-05F6DA66177C}"/>
              </a:ext>
            </a:extLst>
          </p:cNvPr>
          <p:cNvSpPr txBox="1">
            <a:spLocks noGrp="1"/>
          </p:cNvSpPr>
          <p:nvPr>
            <p:ph type="body" idx="4294967295"/>
          </p:nvPr>
        </p:nvSpPr>
        <p:spPr>
          <a:xfrm>
            <a:off x="1524003" y="2057400"/>
            <a:ext cx="9144000" cy="3523311"/>
          </a:xfrm>
        </p:spPr>
        <p:txBody>
          <a:bodyPr/>
          <a:lstStyle/>
          <a:p>
            <a:pPr marL="457200" lvl="0" indent="-457200">
              <a:spcBef>
                <a:spcPts val="0"/>
              </a:spcBef>
              <a:spcAft>
                <a:spcPts val="1200"/>
              </a:spcAft>
            </a:pPr>
            <a:r>
              <a:rPr lang="en-US" sz="1400" dirty="0">
                <a:latin typeface="Georgia" pitchFamily="18"/>
                <a:cs typeface="Arial"/>
              </a:rPr>
              <a:t>One (1) original hard copy and</a:t>
            </a:r>
          </a:p>
          <a:p>
            <a:pPr marL="457200" lvl="0" indent="-457200">
              <a:spcBef>
                <a:spcPts val="0"/>
              </a:spcBef>
              <a:spcAft>
                <a:spcPts val="1200"/>
              </a:spcAft>
            </a:pPr>
            <a:r>
              <a:rPr lang="en-US" sz="1400" dirty="0">
                <a:latin typeface="Georgia" pitchFamily="18"/>
                <a:cs typeface="Arial"/>
              </a:rPr>
              <a:t>One (1) electronic copy on a USB flash drive in PDF format</a:t>
            </a:r>
          </a:p>
          <a:p>
            <a:pPr marL="457200" lvl="0" indent="-457200">
              <a:spcBef>
                <a:spcPts val="0"/>
              </a:spcBef>
              <a:spcAft>
                <a:spcPts val="1200"/>
              </a:spcAft>
            </a:pPr>
            <a:r>
              <a:rPr lang="en-US" sz="1400" dirty="0">
                <a:latin typeface="Georgia" pitchFamily="18"/>
                <a:cs typeface="Arial"/>
              </a:rPr>
              <a:t>Separated into 3 PDF files: </a:t>
            </a:r>
          </a:p>
          <a:p>
            <a:pPr marL="1371600" lvl="5" indent="-457200">
              <a:spcBef>
                <a:spcPts val="0"/>
              </a:spcBef>
              <a:spcAft>
                <a:spcPts val="1200"/>
              </a:spcAft>
              <a:buSzPct val="100000"/>
              <a:buFont typeface="Courier New" pitchFamily="49"/>
              <a:buChar char="o"/>
            </a:pPr>
            <a:r>
              <a:rPr lang="en-US" sz="1400" b="1" dirty="0">
                <a:solidFill>
                  <a:srgbClr val="000000"/>
                </a:solidFill>
                <a:latin typeface="Georgia"/>
              </a:rPr>
              <a:t>Sections A-E </a:t>
            </a:r>
            <a:r>
              <a:rPr lang="en-US" sz="1400" dirty="0">
                <a:solidFill>
                  <a:srgbClr val="000000"/>
                </a:solidFill>
                <a:latin typeface="Georgia"/>
              </a:rPr>
              <a:t>should be a PDF file created from Microsoft Word document (File 1)</a:t>
            </a:r>
          </a:p>
          <a:p>
            <a:pPr marL="1371600" lvl="5" indent="-457200">
              <a:spcBef>
                <a:spcPts val="0"/>
              </a:spcBef>
              <a:spcAft>
                <a:spcPts val="1200"/>
              </a:spcAft>
              <a:buSzPct val="100000"/>
              <a:buFont typeface="Courier New" pitchFamily="49"/>
              <a:buChar char="o"/>
            </a:pPr>
            <a:r>
              <a:rPr lang="en-US" sz="1400" b="1" dirty="0">
                <a:solidFill>
                  <a:srgbClr val="000000"/>
                </a:solidFill>
                <a:latin typeface="Georgia"/>
              </a:rPr>
              <a:t>Section F </a:t>
            </a:r>
            <a:r>
              <a:rPr lang="en-US" sz="1400" dirty="0">
                <a:solidFill>
                  <a:srgbClr val="000000"/>
                </a:solidFill>
                <a:latin typeface="Georgia"/>
              </a:rPr>
              <a:t>should be a PDF file created from scan of original promotion form and include the final summary narrative (File 2</a:t>
            </a:r>
            <a:r>
              <a:rPr lang="en-US" sz="1400" dirty="0">
                <a:latin typeface="Georgia"/>
              </a:rPr>
              <a:t>)</a:t>
            </a:r>
            <a:endParaRPr lang="en-US" sz="1400" dirty="0">
              <a:solidFill>
                <a:srgbClr val="FF0000"/>
              </a:solidFill>
              <a:latin typeface="Georgia"/>
            </a:endParaRPr>
          </a:p>
          <a:p>
            <a:pPr marL="1828800" lvl="6" indent="-457200">
              <a:spcBef>
                <a:spcPts val="0"/>
              </a:spcBef>
              <a:spcAft>
                <a:spcPts val="1200"/>
              </a:spcAft>
              <a:buSzPct val="100000"/>
              <a:buFont typeface="Wingdings" pitchFamily="2"/>
              <a:buChar char="Ø"/>
            </a:pPr>
            <a:r>
              <a:rPr lang="en-US" sz="1400" dirty="0">
                <a:solidFill>
                  <a:srgbClr val="000000"/>
                </a:solidFill>
                <a:latin typeface="Georgia" pitchFamily="18"/>
              </a:rPr>
              <a:t>Note: must have original form with </a:t>
            </a:r>
            <a:r>
              <a:rPr lang="en-US" sz="1400" b="1" dirty="0">
                <a:solidFill>
                  <a:srgbClr val="000000"/>
                </a:solidFill>
                <a:latin typeface="Georgia" pitchFamily="18"/>
              </a:rPr>
              <a:t>original signatures </a:t>
            </a:r>
            <a:r>
              <a:rPr lang="en-US" sz="1400" dirty="0">
                <a:solidFill>
                  <a:srgbClr val="000000"/>
                </a:solidFill>
                <a:latin typeface="Georgia" pitchFamily="18"/>
              </a:rPr>
              <a:t>in the hard copy</a:t>
            </a:r>
          </a:p>
          <a:p>
            <a:pPr marL="1371600" lvl="5" indent="-457200">
              <a:spcBef>
                <a:spcPts val="0"/>
              </a:spcBef>
              <a:spcAft>
                <a:spcPts val="1200"/>
              </a:spcAft>
              <a:buSzPct val="100000"/>
              <a:buFont typeface="Courier New" pitchFamily="49"/>
              <a:buChar char="o"/>
            </a:pPr>
            <a:r>
              <a:rPr lang="en-US" sz="1400" b="1" dirty="0">
                <a:solidFill>
                  <a:srgbClr val="000000"/>
                </a:solidFill>
                <a:latin typeface="Georgia"/>
              </a:rPr>
              <a:t>Appendix </a:t>
            </a:r>
            <a:r>
              <a:rPr lang="en-US" sz="1400" dirty="0">
                <a:solidFill>
                  <a:srgbClr val="000000"/>
                </a:solidFill>
                <a:latin typeface="Georgia"/>
              </a:rPr>
              <a:t>should be a PDF file of annual written evaluations (File 3)</a:t>
            </a:r>
            <a:endParaRPr lang="en-US" sz="1400" b="1" dirty="0">
              <a:solidFill>
                <a:srgbClr val="000000"/>
              </a:solidFill>
              <a:latin typeface="Georgia"/>
            </a:endParaRPr>
          </a:p>
          <a:p>
            <a:pPr marL="457200" lvl="0" indent="-457200">
              <a:spcBef>
                <a:spcPts val="0"/>
              </a:spcBef>
              <a:spcAft>
                <a:spcPts val="1200"/>
              </a:spcAft>
              <a:buFont typeface="Arial" pitchFamily="34"/>
            </a:pPr>
            <a:r>
              <a:rPr lang="en-US" sz="1400" dirty="0">
                <a:latin typeface="Georgia" pitchFamily="18"/>
                <a:cs typeface="Arial"/>
              </a:rPr>
              <a:t>Any document containing original signatures should be scanned into a PDF </a:t>
            </a: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C0CCF0B3-98C5-C9A5-7BDA-2D0409D576FD}"/>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61317-7A8C-3784-5384-2136D6A31B08}"/>
              </a:ext>
            </a:extLst>
          </p:cNvPr>
          <p:cNvSpPr txBox="1">
            <a:spLocks noGrp="1"/>
          </p:cNvSpPr>
          <p:nvPr>
            <p:ph type="title" idx="4294967295"/>
          </p:nvPr>
        </p:nvSpPr>
        <p:spPr>
          <a:xfrm>
            <a:off x="879475" y="2009775"/>
            <a:ext cx="9788525" cy="10858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r" defTabSz="914400" rtl="0" eaLnBrk="1" fontAlgn="auto" latinLnBrk="0" hangingPunct="1">
              <a:lnSpc>
                <a:spcPct val="100000"/>
              </a:lnSpc>
              <a:spcBef>
                <a:spcPts val="0"/>
              </a:spcBef>
              <a:spcAft>
                <a:spcPts val="0"/>
              </a:spcAft>
              <a:buClrTx/>
              <a:buSzPct val="100000"/>
              <a:buFont typeface="Arial"/>
              <a:buNone/>
              <a:tabLst/>
              <a:defRPr/>
            </a:pPr>
            <a:r>
              <a:rPr kumimoji="0" lang="en-US" sz="4800" b="0" i="0" u="none" strike="noStrike" kern="1200" cap="none" spc="0" normalizeH="0" baseline="0" noProof="0">
                <a:ln>
                  <a:noFill/>
                </a:ln>
                <a:solidFill>
                  <a:srgbClr val="FFFFFF"/>
                </a:solidFill>
                <a:effectLst>
                  <a:outerShdw dist="38096" dir="2700000">
                    <a:srgbClr val="000000"/>
                  </a:outerShdw>
                </a:effectLst>
                <a:uLnTx/>
                <a:uFillTx/>
                <a:latin typeface="Oswald Light" pitchFamily="2"/>
                <a:ea typeface="ＭＳ Ｐゴシック" pitchFamily="34"/>
              </a:rPr>
              <a:t>Promotion Procedures</a:t>
            </a:r>
            <a:endParaRPr kumimoji="0" lang="en-US" sz="4800" b="0" i="0" u="none" strike="noStrike" kern="1200" cap="none" spc="0" normalizeH="0" baseline="0" noProof="0" dirty="0">
              <a:ln>
                <a:noFill/>
              </a:ln>
              <a:solidFill>
                <a:srgbClr val="FFFFFF"/>
              </a:solidFill>
              <a:effectLst/>
              <a:uLnTx/>
              <a:uFillTx/>
              <a:latin typeface="Oswald Light" pitchFamily="2"/>
              <a:cs typeface="Arial"/>
            </a:endParaRPr>
          </a:p>
        </p:txBody>
      </p:sp>
      <p:sp>
        <p:nvSpPr>
          <p:cNvPr id="3" name="Text Placeholder 2">
            <a:extLst>
              <a:ext uri="{FF2B5EF4-FFF2-40B4-BE49-F238E27FC236}">
                <a16:creationId xmlns:a16="http://schemas.microsoft.com/office/drawing/2014/main" id="{563844A2-D2C0-3588-7AB5-8A0D33862627}"/>
              </a:ext>
            </a:extLst>
          </p:cNvPr>
          <p:cNvSpPr txBox="1">
            <a:spLocks noGrp="1"/>
          </p:cNvSpPr>
          <p:nvPr>
            <p:ph type="body" idx="4294967295"/>
          </p:nvPr>
        </p:nvSpPr>
        <p:spPr>
          <a:xfrm>
            <a:off x="879479" y="3005303"/>
            <a:ext cx="9788523" cy="1795296"/>
          </a:xfrm>
        </p:spPr>
        <p:txBody>
          <a:bodyPr>
            <a:noAutofit/>
          </a:bodyPr>
          <a:lstStyle/>
          <a:p>
            <a:pPr marL="0" lvl="0" indent="0" algn="r">
              <a:lnSpc>
                <a:spcPct val="100000"/>
              </a:lnSpc>
              <a:spcBef>
                <a:spcPts val="0"/>
              </a:spcBef>
              <a:buNone/>
            </a:pPr>
            <a:r>
              <a:rPr lang="en-US" sz="2400" b="1" dirty="0">
                <a:solidFill>
                  <a:srgbClr val="FFFFFF"/>
                </a:solidFill>
                <a:latin typeface="Georgia" pitchFamily="18"/>
                <a:cs typeface="Arial"/>
              </a:rPr>
              <a:t>Matt Bishop</a:t>
            </a:r>
            <a:endParaRPr lang="en-US" sz="1800" b="1" dirty="0">
              <a:solidFill>
                <a:srgbClr val="FFFFFF"/>
              </a:solidFill>
              <a:latin typeface="Georgia" pitchFamily="18"/>
              <a:cs typeface="Arial"/>
            </a:endParaRPr>
          </a:p>
          <a:p>
            <a:pPr marL="0" lvl="0" indent="0" algn="r">
              <a:lnSpc>
                <a:spcPct val="100000"/>
              </a:lnSpc>
              <a:spcBef>
                <a:spcPts val="0"/>
              </a:spcBef>
              <a:buNone/>
            </a:pPr>
            <a:r>
              <a:rPr lang="en-US" sz="1800" dirty="0">
                <a:solidFill>
                  <a:srgbClr val="FFFFFF"/>
                </a:solidFill>
                <a:latin typeface="Georgia" pitchFamily="18"/>
                <a:cs typeface="Arial"/>
              </a:rPr>
              <a:t>Associate Vice President for Public Service and Outreach</a:t>
            </a:r>
          </a:p>
          <a:p>
            <a:pPr marL="0" lvl="0" indent="0" algn="r">
              <a:lnSpc>
                <a:spcPct val="100000"/>
              </a:lnSpc>
              <a:spcBef>
                <a:spcPts val="0"/>
              </a:spcBef>
              <a:buNone/>
            </a:pPr>
            <a:r>
              <a:rPr lang="en-US" sz="1800" dirty="0">
                <a:solidFill>
                  <a:srgbClr val="FFFFFF"/>
                </a:solidFill>
                <a:latin typeface="Georgia" pitchFamily="18"/>
                <a:cs typeface="Arial"/>
              </a:rPr>
              <a:t>(706) 542-6045</a:t>
            </a:r>
          </a:p>
          <a:p>
            <a:pPr marL="0" lvl="0" indent="0" algn="r">
              <a:lnSpc>
                <a:spcPct val="100000"/>
              </a:lnSpc>
              <a:spcBef>
                <a:spcPts val="0"/>
              </a:spcBef>
              <a:buNone/>
            </a:pPr>
            <a:r>
              <a:rPr lang="en-US" sz="1800" dirty="0">
                <a:solidFill>
                  <a:schemeClr val="bg1"/>
                </a:solidFill>
                <a:latin typeface="Georgia" pitchFamily="18"/>
                <a:cs typeface="Arial"/>
                <a:hlinkClick r:id="rId3">
                  <a:extLst>
                    <a:ext uri="{A12FA001-AC4F-418D-AE19-62706E023703}">
                      <ahyp:hlinkClr xmlns:ahyp="http://schemas.microsoft.com/office/drawing/2018/hyperlinkcolor" val="tx"/>
                    </a:ext>
                  </a:extLst>
                </a:hlinkClick>
              </a:rPr>
              <a:t>mlbishop@uga.edu</a:t>
            </a:r>
            <a:endParaRPr lang="en-US" sz="1800" dirty="0">
              <a:solidFill>
                <a:schemeClr val="bg1"/>
              </a:solidFill>
              <a:latin typeface="Georgia" pitchFamily="18"/>
              <a:cs typeface="Arial"/>
            </a:endParaRPr>
          </a:p>
          <a:p>
            <a:pPr marL="0" lvl="0" indent="0" algn="ctr">
              <a:lnSpc>
                <a:spcPct val="100000"/>
              </a:lnSpc>
              <a:spcBef>
                <a:spcPts val="0"/>
              </a:spcBef>
              <a:buNone/>
            </a:pPr>
            <a:endParaRPr lang="en-US" sz="2000" dirty="0">
              <a:solidFill>
                <a:srgbClr val="FFFFFF"/>
              </a:solidFill>
              <a:cs typeface="Arial"/>
            </a:endParaRPr>
          </a:p>
        </p:txBody>
      </p:sp>
      <p:pic>
        <p:nvPicPr>
          <p:cNvPr id="5" name="Picture 6" descr="UGA Public Service and Outreach logo">
            <a:extLst>
              <a:ext uri="{FF2B5EF4-FFF2-40B4-BE49-F238E27FC236}">
                <a16:creationId xmlns:a16="http://schemas.microsoft.com/office/drawing/2014/main" id="{1F1215B8-8014-571A-F664-92328A24F53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1239" y="4910498"/>
            <a:ext cx="4687525" cy="1121725"/>
          </a:xfrm>
          <a:prstGeom prst="rect">
            <a:avLst/>
          </a:prstGeom>
          <a:noFill/>
          <a:ln cap="flat">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CC72CA8D-B11E-987A-DA10-DFC31BD5F2AA}"/>
              </a:ext>
            </a:extLst>
          </p:cNvPr>
          <p:cNvSpPr txBox="1">
            <a:spLocks noGrp="1"/>
          </p:cNvSpPr>
          <p:nvPr>
            <p:ph type="title" idx="4294967295"/>
          </p:nvPr>
        </p:nvSpPr>
        <p:spPr>
          <a:xfrm>
            <a:off x="761996" y="723317"/>
            <a:ext cx="10668003"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Promotion Procedures (1)	</a:t>
            </a:r>
          </a:p>
        </p:txBody>
      </p:sp>
      <p:sp>
        <p:nvSpPr>
          <p:cNvPr id="2" name="Text Placeholder 3">
            <a:extLst>
              <a:ext uri="{FF2B5EF4-FFF2-40B4-BE49-F238E27FC236}">
                <a16:creationId xmlns:a16="http://schemas.microsoft.com/office/drawing/2014/main" id="{DBA8776C-F9B0-4A60-17AC-05604DFBB28C}"/>
              </a:ext>
            </a:extLst>
          </p:cNvPr>
          <p:cNvSpPr txBox="1">
            <a:spLocks noGrp="1"/>
          </p:cNvSpPr>
          <p:nvPr>
            <p:ph type="body" idx="4294967295"/>
          </p:nvPr>
        </p:nvSpPr>
        <p:spPr>
          <a:xfrm>
            <a:off x="1524003" y="1297058"/>
            <a:ext cx="9144000" cy="4711638"/>
          </a:xfrm>
        </p:spPr>
        <p:txBody>
          <a:bodyPr/>
          <a:lstStyle/>
          <a:p>
            <a:pPr marL="342900" lvl="0" indent="-342900" defTabSz="457200">
              <a:lnSpc>
                <a:spcPct val="150000"/>
              </a:lnSpc>
              <a:spcBef>
                <a:spcPts val="300"/>
              </a:spcBef>
              <a:spcAft>
                <a:spcPts val="1200"/>
              </a:spcAft>
            </a:pPr>
            <a:r>
              <a:rPr lang="en-US" sz="1400" dirty="0">
                <a:latin typeface="Georgia" pitchFamily="18"/>
              </a:rPr>
              <a:t>Promotion recommendations originate in the administrative unit which the candidate is assigned</a:t>
            </a:r>
          </a:p>
          <a:p>
            <a:pPr marL="342900" lvl="0" indent="-342900" defTabSz="457200">
              <a:lnSpc>
                <a:spcPct val="150000"/>
              </a:lnSpc>
              <a:spcBef>
                <a:spcPts val="300"/>
              </a:spcBef>
              <a:spcAft>
                <a:spcPts val="1200"/>
              </a:spcAft>
            </a:pPr>
            <a:r>
              <a:rPr lang="en-US" sz="1400" dirty="0">
                <a:latin typeface="Georgia" pitchFamily="18"/>
              </a:rPr>
              <a:t>Candidates prepare their complete dossier for consideration</a:t>
            </a:r>
          </a:p>
          <a:p>
            <a:pPr marL="342900" lvl="0" indent="-342900" defTabSz="457200">
              <a:lnSpc>
                <a:spcPct val="150000"/>
              </a:lnSpc>
              <a:spcBef>
                <a:spcPts val="300"/>
              </a:spcBef>
              <a:spcAft>
                <a:spcPts val="1200"/>
              </a:spcAft>
            </a:pPr>
            <a:r>
              <a:rPr lang="en-US" sz="1400" dirty="0">
                <a:latin typeface="Georgia" pitchFamily="18"/>
              </a:rPr>
              <a:t>Unit Public Service faculty meet to evaluate candidates’ completed dossier</a:t>
            </a:r>
          </a:p>
          <a:p>
            <a:pPr marL="1028700" lvl="1" indent="-342900" defTabSz="457200">
              <a:lnSpc>
                <a:spcPct val="150000"/>
              </a:lnSpc>
              <a:spcBef>
                <a:spcPts val="300"/>
              </a:spcBef>
              <a:spcAft>
                <a:spcPts val="1200"/>
              </a:spcAft>
            </a:pPr>
            <a:r>
              <a:rPr lang="en-US" sz="1400" dirty="0">
                <a:latin typeface="Georgia" pitchFamily="18"/>
              </a:rPr>
              <a:t>Eligible voting faculty members must be </a:t>
            </a:r>
            <a:r>
              <a:rPr lang="en-US" sz="1400" dirty="0">
                <a:solidFill>
                  <a:schemeClr val="tx1"/>
                </a:solidFill>
                <a:latin typeface="Georgia" pitchFamily="18"/>
              </a:rPr>
              <a:t>51 percent or more public service assignment, and a</a:t>
            </a:r>
            <a:r>
              <a:rPr lang="en-US" sz="1400" dirty="0">
                <a:latin typeface="Georgia" pitchFamily="18"/>
              </a:rPr>
              <a:t>t or above each candidate’s proposed rank</a:t>
            </a:r>
          </a:p>
          <a:p>
            <a:pPr marL="342900" lvl="0" indent="-342900" defTabSz="457200">
              <a:lnSpc>
                <a:spcPct val="150000"/>
              </a:lnSpc>
              <a:spcBef>
                <a:spcPts val="300"/>
              </a:spcBef>
              <a:spcAft>
                <a:spcPts val="1200"/>
              </a:spcAft>
            </a:pPr>
            <a:r>
              <a:rPr lang="en-US" sz="1400" dirty="0">
                <a:latin typeface="Georgia" pitchFamily="18"/>
              </a:rPr>
              <a:t>Recommendations are made by written ballot for each candidate and are made part of the candidate’s dossier</a:t>
            </a:r>
          </a:p>
          <a:p>
            <a:pPr marL="342900" lvl="0" indent="-342900" defTabSz="457200">
              <a:lnSpc>
                <a:spcPct val="150000"/>
              </a:lnSpc>
              <a:spcBef>
                <a:spcPts val="300"/>
              </a:spcBef>
              <a:spcAft>
                <a:spcPts val="1200"/>
              </a:spcAft>
            </a:pPr>
            <a:r>
              <a:rPr lang="en-US" sz="1400" dirty="0">
                <a:latin typeface="Georgia" pitchFamily="18"/>
              </a:rPr>
              <a:t>After vote is taken, a minority vote report may be filed by </a:t>
            </a:r>
            <a:r>
              <a:rPr lang="en-US" sz="1400" dirty="0">
                <a:latin typeface="Georgia" pitchFamily="18"/>
                <a:cs typeface="Arial"/>
              </a:rPr>
              <a:t>one or more committee members within 48 hours of committee decision for inclusion in the dossier’s succeeding review</a:t>
            </a:r>
          </a:p>
          <a:p>
            <a:pPr marL="342900" lvl="0" indent="-342900" defTabSz="457200">
              <a:lnSpc>
                <a:spcPct val="150000"/>
              </a:lnSpc>
              <a:spcBef>
                <a:spcPts val="300"/>
              </a:spcBef>
              <a:spcAft>
                <a:spcPts val="1200"/>
              </a:spcAft>
            </a:pPr>
            <a:r>
              <a:rPr lang="en-US" sz="1400" dirty="0">
                <a:latin typeface="Georgia" pitchFamily="18"/>
              </a:rPr>
              <a:t>If administrator’s recommendation is different than the committee vote, a full explanation should be included in the transmittal letter</a:t>
            </a:r>
          </a:p>
        </p:txBody>
      </p:sp>
      <p:sp>
        <p:nvSpPr>
          <p:cNvPr id="3" name="Text Placeholder 7">
            <a:extLst>
              <a:ext uri="{FF2B5EF4-FFF2-40B4-BE49-F238E27FC236}">
                <a16:creationId xmlns:a16="http://schemas.microsoft.com/office/drawing/2014/main" id="{9CB4318D-1A16-DCD2-3FDF-356E88841318}"/>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98">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040A7487-3E0D-3F43-B861-11B12FA4F4C5}"/>
              </a:ext>
            </a:extLst>
          </p:cNvPr>
          <p:cNvSpPr txBox="1">
            <a:spLocks noGrp="1"/>
          </p:cNvSpPr>
          <p:nvPr>
            <p:ph type="title" idx="4294967295"/>
          </p:nvPr>
        </p:nvSpPr>
        <p:spPr>
          <a:xfrm>
            <a:off x="761996" y="1371600"/>
            <a:ext cx="10668003"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Promotion Procedures </a:t>
            </a:r>
            <a:r>
              <a:rPr kumimoji="0" lang="en-US" sz="3600" b="0" i="0" u="none" strike="noStrike" kern="0" cap="none" spc="0" normalizeH="0" baseline="0" noProof="0">
                <a:ln>
                  <a:noFill/>
                </a:ln>
                <a:solidFill>
                  <a:srgbClr val="BA0C2F"/>
                </a:solidFill>
                <a:effectLst/>
                <a:uLnTx/>
                <a:uFillTx/>
                <a:latin typeface="Oswald Light" pitchFamily="2"/>
                <a:ea typeface="Arial"/>
                <a:cs typeface="Merriweather" pitchFamily="2"/>
              </a:rPr>
              <a:t>(2)</a:t>
            </a:r>
            <a:endPar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endParaRPr>
          </a:p>
        </p:txBody>
      </p:sp>
      <p:sp>
        <p:nvSpPr>
          <p:cNvPr id="2" name="Text Placeholder 3">
            <a:extLst>
              <a:ext uri="{FF2B5EF4-FFF2-40B4-BE49-F238E27FC236}">
                <a16:creationId xmlns:a16="http://schemas.microsoft.com/office/drawing/2014/main" id="{9EE3E898-EE24-07A9-4341-10BDC9528577}"/>
              </a:ext>
            </a:extLst>
          </p:cNvPr>
          <p:cNvSpPr txBox="1">
            <a:spLocks noGrp="1"/>
          </p:cNvSpPr>
          <p:nvPr>
            <p:ph type="body" idx="4294967295"/>
          </p:nvPr>
        </p:nvSpPr>
        <p:spPr>
          <a:xfrm>
            <a:off x="1524003" y="2046189"/>
            <a:ext cx="9144000" cy="3429000"/>
          </a:xfrm>
        </p:spPr>
        <p:txBody>
          <a:bodyPr/>
          <a:lstStyle/>
          <a:p>
            <a:pPr marL="342900" lvl="0" indent="-342900" defTabSz="457200">
              <a:lnSpc>
                <a:spcPct val="150000"/>
              </a:lnSpc>
              <a:spcBef>
                <a:spcPts val="300"/>
              </a:spcBef>
              <a:spcAft>
                <a:spcPts val="1200"/>
              </a:spcAft>
            </a:pPr>
            <a:r>
              <a:rPr lang="en-US" sz="1400" dirty="0">
                <a:latin typeface="Georgia" pitchFamily="18"/>
              </a:rPr>
              <a:t>If there is an insufficient number of Public Service faculty in the unit to form a committee then the administrator should solicit assistance from VPPSO</a:t>
            </a:r>
          </a:p>
          <a:p>
            <a:pPr marL="342900" lvl="0" indent="-342900" defTabSz="457200">
              <a:lnSpc>
                <a:spcPct val="150000"/>
              </a:lnSpc>
              <a:spcBef>
                <a:spcPts val="300"/>
              </a:spcBef>
              <a:spcAft>
                <a:spcPts val="1200"/>
              </a:spcAft>
            </a:pPr>
            <a:r>
              <a:rPr lang="en-US" sz="1400" dirty="0">
                <a:latin typeface="Georgia" pitchFamily="18"/>
              </a:rPr>
              <a:t>Successful candidates continue to University committee for consideration; dossiers are due to VPPSO by October 5, 2026</a:t>
            </a:r>
          </a:p>
          <a:p>
            <a:pPr marL="342900" lvl="0" indent="-342900" defTabSz="457200">
              <a:lnSpc>
                <a:spcPct val="150000"/>
              </a:lnSpc>
              <a:spcBef>
                <a:spcPts val="300"/>
              </a:spcBef>
              <a:spcAft>
                <a:spcPts val="1200"/>
              </a:spcAft>
            </a:pPr>
            <a:r>
              <a:rPr lang="en-US" sz="1400" dirty="0">
                <a:latin typeface="Georgia" pitchFamily="18"/>
              </a:rPr>
              <a:t>University committee is comprised of PSO faculty at or above each candidate’s proposed rank</a:t>
            </a:r>
          </a:p>
          <a:p>
            <a:pPr marL="342900" lvl="0" indent="-342900" defTabSz="457200">
              <a:lnSpc>
                <a:spcPct val="150000"/>
              </a:lnSpc>
              <a:spcBef>
                <a:spcPts val="300"/>
              </a:spcBef>
              <a:spcAft>
                <a:spcPts val="1200"/>
              </a:spcAft>
            </a:pPr>
            <a:r>
              <a:rPr lang="en-US" sz="1400" dirty="0">
                <a:latin typeface="Georgia" pitchFamily="18"/>
              </a:rPr>
              <a:t>Candidates nominated but not promoted the previous year can reuse appropriate materials, but new materials and letters are expected</a:t>
            </a:r>
          </a:p>
        </p:txBody>
      </p:sp>
      <p:sp>
        <p:nvSpPr>
          <p:cNvPr id="3" name="Text Placeholder 7">
            <a:extLst>
              <a:ext uri="{FF2B5EF4-FFF2-40B4-BE49-F238E27FC236}">
                <a16:creationId xmlns:a16="http://schemas.microsoft.com/office/drawing/2014/main" id="{1C9ED0FA-560B-FE99-B99F-1300595FFE55}"/>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87">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2D44EA32-A4DC-C590-FED5-F6F09E697CE2}"/>
              </a:ext>
            </a:extLst>
          </p:cNvPr>
          <p:cNvSpPr txBox="1">
            <a:spLocks noGrp="1"/>
          </p:cNvSpPr>
          <p:nvPr>
            <p:ph type="title" idx="4294967295"/>
          </p:nvPr>
        </p:nvSpPr>
        <p:spPr>
          <a:xfrm>
            <a:off x="761996" y="1371600"/>
            <a:ext cx="6533326"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Guidelines for Deliberations (Page 24)</a:t>
            </a:r>
          </a:p>
        </p:txBody>
      </p:sp>
      <p:sp>
        <p:nvSpPr>
          <p:cNvPr id="4" name="TextBox 8">
            <a:extLst>
              <a:ext uri="{FF2B5EF4-FFF2-40B4-BE49-F238E27FC236}">
                <a16:creationId xmlns:a16="http://schemas.microsoft.com/office/drawing/2014/main" id="{B555E88E-65EB-201A-8753-9B2DE8DCB295}"/>
              </a:ext>
            </a:extLst>
          </p:cNvPr>
          <p:cNvSpPr txBox="1"/>
          <p:nvPr/>
        </p:nvSpPr>
        <p:spPr>
          <a:xfrm>
            <a:off x="1524003" y="2161394"/>
            <a:ext cx="9144000" cy="393037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Appointment or promotion rests ultimately on the professional judgments of the decision makers and how they </a:t>
            </a:r>
            <a:r>
              <a:rPr lang="en-US" sz="1400" b="0" i="0" u="sng" strike="noStrike" kern="1200" cap="none" spc="0" baseline="0">
                <a:solidFill>
                  <a:srgbClr val="000000"/>
                </a:solidFill>
                <a:uFillTx/>
                <a:latin typeface="Georgia" pitchFamily="18"/>
              </a:rPr>
              <a:t>view the evidence </a:t>
            </a:r>
            <a:r>
              <a:rPr lang="en-US" sz="1400" b="0" i="0" u="none" strike="noStrike" kern="1200" cap="none" spc="0" baseline="0">
                <a:solidFill>
                  <a:srgbClr val="000000"/>
                </a:solidFill>
                <a:uFillTx/>
                <a:latin typeface="Georgia" pitchFamily="18"/>
              </a:rPr>
              <a:t>submitted to them.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Georgia" pitchFamily="18"/>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It is the responsibility of each candidate to </a:t>
            </a:r>
            <a:r>
              <a:rPr lang="en-US" sz="1400" b="0" i="0" u="sng" strike="noStrike" kern="1200" cap="none" spc="0" baseline="0">
                <a:solidFill>
                  <a:srgbClr val="000000"/>
                </a:solidFill>
                <a:uFillTx/>
                <a:latin typeface="Georgia" pitchFamily="18"/>
              </a:rPr>
              <a:t>submit a complete and clear dossier</a:t>
            </a:r>
            <a:r>
              <a:rPr lang="en-US" sz="1400" b="0" i="0" u="none" strike="noStrike" kern="1200" cap="none" spc="0" baseline="0">
                <a:solidFill>
                  <a:srgbClr val="000000"/>
                </a:solidFill>
                <a:uFillTx/>
                <a:latin typeface="Georgia" pitchFamily="18"/>
              </a:rPr>
              <a:t> for consideration. The advisory committee will deliberate each dossier against the definitions, requirements, and promotion criteria for the particular rank.</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Georgia" pitchFamily="18"/>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Reviewers </a:t>
            </a:r>
            <a:r>
              <a:rPr lang="en-US" sz="1400" b="0" i="0" u="sng" strike="noStrike" kern="1200" cap="none" spc="0" baseline="0">
                <a:solidFill>
                  <a:srgbClr val="000000"/>
                </a:solidFill>
                <a:uFillTx/>
                <a:latin typeface="Georgia" pitchFamily="18"/>
              </a:rPr>
              <a:t>assess the totality of the candidate’s contributions </a:t>
            </a:r>
            <a:r>
              <a:rPr lang="en-US" sz="1400" b="0" i="0" u="none" strike="noStrike" kern="1200" cap="none" spc="0" baseline="0">
                <a:solidFill>
                  <a:srgbClr val="000000"/>
                </a:solidFill>
                <a:uFillTx/>
                <a:latin typeface="Georgia" pitchFamily="18"/>
              </a:rPr>
              <a:t>based</a:t>
            </a:r>
            <a:r>
              <a:rPr lang="en-US" sz="1400" b="0" i="0" u="sng" strike="noStrike" kern="1200" cap="none" spc="0" baseline="0">
                <a:solidFill>
                  <a:srgbClr val="000000"/>
                </a:solidFill>
                <a:uFillTx/>
                <a:latin typeface="Georgia" pitchFamily="18"/>
              </a:rPr>
              <a:t> </a:t>
            </a:r>
            <a:r>
              <a:rPr lang="en-US" sz="1400" b="0" i="0" u="none" strike="noStrike" kern="1200" cap="none" spc="0" baseline="0">
                <a:solidFill>
                  <a:srgbClr val="000000"/>
                </a:solidFill>
                <a:uFillTx/>
                <a:latin typeface="Georgia" pitchFamily="18"/>
              </a:rPr>
              <a:t>on elements of quality performance that are often not easy to quantify, such as productivity and reputation and the concentration and diversity of work.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Times New Roman" pitchFamily="18"/>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ndParaRPr>
          </a:p>
        </p:txBody>
      </p:sp>
      <p:sp>
        <p:nvSpPr>
          <p:cNvPr id="2" name="Text Placeholder 3">
            <a:extLst>
              <a:ext uri="{FF2B5EF4-FFF2-40B4-BE49-F238E27FC236}">
                <a16:creationId xmlns:a16="http://schemas.microsoft.com/office/drawing/2014/main" id="{4AF36520-BCF2-6176-5678-B3467BFBD594}"/>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90">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9EB84A82-1BEB-41D8-16C5-C214F2F2DA65}"/>
              </a:ext>
            </a:extLst>
          </p:cNvPr>
          <p:cNvSpPr txBox="1">
            <a:spLocks noGrp="1"/>
          </p:cNvSpPr>
          <p:nvPr>
            <p:ph type="title" idx="4294967295"/>
          </p:nvPr>
        </p:nvSpPr>
        <p:spPr>
          <a:xfrm>
            <a:off x="761996" y="1027575"/>
            <a:ext cx="6100410"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Guidelines for Deliberations</a:t>
            </a:r>
          </a:p>
        </p:txBody>
      </p:sp>
      <p:sp>
        <p:nvSpPr>
          <p:cNvPr id="4" name="TextBox 8">
            <a:extLst>
              <a:ext uri="{FF2B5EF4-FFF2-40B4-BE49-F238E27FC236}">
                <a16:creationId xmlns:a16="http://schemas.microsoft.com/office/drawing/2014/main" id="{A502AC48-6518-F164-65C5-D8EFA8492CBE}"/>
              </a:ext>
            </a:extLst>
          </p:cNvPr>
          <p:cNvSpPr txBox="1"/>
          <p:nvPr/>
        </p:nvSpPr>
        <p:spPr>
          <a:xfrm>
            <a:off x="1524003" y="1786015"/>
            <a:ext cx="9144000" cy="3284040"/>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50000"/>
              </a:lnSpc>
              <a:spcBef>
                <a:spcPts val="0"/>
              </a:spcBef>
              <a:spcAft>
                <a:spcPts val="0"/>
              </a:spcAft>
              <a:buSzPct val="100000"/>
              <a:buAutoNum type="alphaUcPeriod"/>
              <a:tabLst>
                <a:tab pos="53978" algn="l"/>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rPr>
              <a:t>Reputation and productivity</a:t>
            </a:r>
            <a:r>
              <a:rPr lang="en-US" sz="1400" b="0" i="0" u="none" strike="noStrike" kern="1200" cap="none" spc="0" baseline="0">
                <a:solidFill>
                  <a:srgbClr val="000000"/>
                </a:solidFill>
                <a:uFillTx/>
                <a:latin typeface="Georgia" pitchFamily="18"/>
              </a:rPr>
              <a:t>. </a:t>
            </a:r>
            <a:r>
              <a:rPr lang="en-US" sz="1400" b="0" i="0" u="sng" strike="noStrike" kern="1200" cap="none" spc="0" baseline="0">
                <a:solidFill>
                  <a:srgbClr val="000000"/>
                </a:solidFill>
                <a:uFillTx/>
                <a:latin typeface="Georgia" pitchFamily="18"/>
              </a:rPr>
              <a:t>Consistent performance and productivity</a:t>
            </a:r>
            <a:r>
              <a:rPr lang="en-US" sz="1400" b="0" i="0" u="none" strike="noStrike" kern="1200" cap="none" spc="0" baseline="0">
                <a:solidFill>
                  <a:srgbClr val="000000"/>
                </a:solidFill>
                <a:uFillTx/>
                <a:latin typeface="Georgia" pitchFamily="18"/>
              </a:rPr>
              <a:t> required of the rank. As the candidate progresses through the ranks, superior accomplishments should be reflected by his/her </a:t>
            </a:r>
            <a:r>
              <a:rPr lang="en-US" sz="1400" b="0" i="0" u="sng" strike="noStrike" kern="1200" cap="none" spc="0" baseline="0">
                <a:solidFill>
                  <a:srgbClr val="000000"/>
                </a:solidFill>
                <a:uFillTx/>
                <a:latin typeface="Georgia" pitchFamily="18"/>
              </a:rPr>
              <a:t>increasing professional reputation</a:t>
            </a:r>
            <a:r>
              <a:rPr lang="en-US" sz="1400" b="0" i="0" u="none" strike="noStrike" kern="1200" cap="none" spc="0" baseline="0">
                <a:solidFill>
                  <a:srgbClr val="000000"/>
                </a:solidFill>
                <a:uFillTx/>
                <a:latin typeface="Georgia" pitchFamily="18"/>
              </a:rPr>
              <a:t> and viewed as beneficial to the overall reputation of the university.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Georgia" pitchFamily="18"/>
            </a:endParaRPr>
          </a:p>
          <a:p>
            <a:pPr marL="344491" marR="0" lvl="0" indent="-344491" algn="l" defTabSz="914400" rtl="0" fontAlgn="auto" hangingPunct="1">
              <a:lnSpc>
                <a:spcPct val="150000"/>
              </a:lnSpc>
              <a:spcBef>
                <a:spcPts val="0"/>
              </a:spcBef>
              <a:spcAft>
                <a:spcPts val="0"/>
              </a:spcAft>
              <a:buNone/>
              <a:tabLst>
                <a:tab pos="288933" algn="l"/>
              </a:tabLst>
              <a:defRPr sz="1800" b="0" i="0" u="none" strike="noStrike" kern="0" cap="none" spc="0" baseline="0">
                <a:solidFill>
                  <a:srgbClr val="000000"/>
                </a:solidFill>
                <a:uFillTx/>
              </a:defRPr>
            </a:pPr>
            <a:r>
              <a:rPr lang="en-US" sz="1400" b="1" i="0" u="none" strike="noStrike" kern="1200" cap="none" spc="0" baseline="0">
                <a:solidFill>
                  <a:srgbClr val="201F1F"/>
                </a:solidFill>
                <a:uFillTx/>
                <a:latin typeface="Georgia" pitchFamily="18"/>
              </a:rPr>
              <a:t>B.   </a:t>
            </a:r>
            <a:r>
              <a:rPr lang="en-US" sz="1400" b="1" i="0" u="none" strike="noStrike" kern="1200" cap="none" spc="0" baseline="0">
                <a:solidFill>
                  <a:srgbClr val="000000"/>
                </a:solidFill>
                <a:uFillTx/>
                <a:latin typeface="Georgia" pitchFamily="18"/>
              </a:rPr>
              <a:t>Concentration versus diversity</a:t>
            </a:r>
            <a:r>
              <a:rPr lang="en-US" sz="1400" b="0" i="0" u="none" strike="noStrike" kern="1200" cap="none" spc="0" baseline="0">
                <a:solidFill>
                  <a:srgbClr val="000000"/>
                </a:solidFill>
                <a:uFillTx/>
                <a:latin typeface="Georgia" pitchFamily="18"/>
              </a:rPr>
              <a:t>. Some candidates may present a diverse portfolio of outstanding work, while other candidates may present a record of outstanding quality and quantity of work in only one category (i.e., instruction and training, applied research, or consultation and technical assistance). The key point is to </a:t>
            </a:r>
            <a:r>
              <a:rPr lang="en-US" sz="1400" b="0" i="0" u="sng" strike="noStrike" kern="1200" cap="none" spc="0" baseline="0">
                <a:solidFill>
                  <a:srgbClr val="000000"/>
                </a:solidFill>
                <a:uFillTx/>
                <a:latin typeface="Georgia" pitchFamily="18"/>
              </a:rPr>
              <a:t>measure achievement in these categories according to the job responsibilities assigned and the opportunities that position provides</a:t>
            </a:r>
            <a:r>
              <a:rPr lang="en-US" sz="1400" b="0" i="0" u="none" strike="noStrike" kern="1200" cap="none" spc="0" baseline="0">
                <a:solidFill>
                  <a:srgbClr val="000000"/>
                </a:solidFill>
                <a:uFillTx/>
                <a:latin typeface="Georgia" pitchFamily="18"/>
              </a:rPr>
              <a:t> or requires for either concentration or diversification of activities. </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a:endParaRPr>
          </a:p>
        </p:txBody>
      </p:sp>
      <p:sp>
        <p:nvSpPr>
          <p:cNvPr id="2" name="Text Placeholder 3">
            <a:extLst>
              <a:ext uri="{FF2B5EF4-FFF2-40B4-BE49-F238E27FC236}">
                <a16:creationId xmlns:a16="http://schemas.microsoft.com/office/drawing/2014/main" id="{100CA05E-B08D-DCEF-0C81-0F99A60B6573}"/>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58886521-D85A-A923-DF1F-A994C893F214}"/>
              </a:ext>
            </a:extLst>
          </p:cNvPr>
          <p:cNvSpPr txBox="1">
            <a:spLocks noGrp="1"/>
          </p:cNvSpPr>
          <p:nvPr>
            <p:ph type="title" idx="4294967295"/>
          </p:nvPr>
        </p:nvSpPr>
        <p:spPr>
          <a:xfrm>
            <a:off x="761996" y="1290913"/>
            <a:ext cx="10668003"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Overall Considerations</a:t>
            </a:r>
          </a:p>
        </p:txBody>
      </p:sp>
      <p:sp>
        <p:nvSpPr>
          <p:cNvPr id="2" name="Text Placeholder 3">
            <a:extLst>
              <a:ext uri="{FF2B5EF4-FFF2-40B4-BE49-F238E27FC236}">
                <a16:creationId xmlns:a16="http://schemas.microsoft.com/office/drawing/2014/main" id="{A432C03C-4974-CC96-60E1-ACF98EFF7683}"/>
              </a:ext>
            </a:extLst>
          </p:cNvPr>
          <p:cNvSpPr txBox="1">
            <a:spLocks noGrp="1"/>
          </p:cNvSpPr>
          <p:nvPr>
            <p:ph type="body" idx="4294967295"/>
          </p:nvPr>
        </p:nvSpPr>
        <p:spPr>
          <a:xfrm>
            <a:off x="1524003" y="1976713"/>
            <a:ext cx="9144000" cy="3796552"/>
          </a:xfrm>
        </p:spPr>
        <p:txBody>
          <a:bodyPr/>
          <a:lstStyle/>
          <a:p>
            <a:pPr marL="342900" lvl="0" indent="-342900" defTabSz="457200">
              <a:lnSpc>
                <a:spcPct val="100000"/>
              </a:lnSpc>
              <a:spcBef>
                <a:spcPts val="300"/>
              </a:spcBef>
              <a:spcAft>
                <a:spcPts val="1200"/>
              </a:spcAft>
            </a:pPr>
            <a:r>
              <a:rPr lang="en-US" sz="1400" dirty="0">
                <a:latin typeface="Georgia" pitchFamily="18"/>
              </a:rPr>
              <a:t>Candidates are evaluated on superior accomplishments</a:t>
            </a:r>
          </a:p>
          <a:p>
            <a:pPr marL="342900" lvl="0" indent="-342900" defTabSz="457200">
              <a:lnSpc>
                <a:spcPct val="100000"/>
              </a:lnSpc>
              <a:spcBef>
                <a:spcPts val="300"/>
              </a:spcBef>
              <a:spcAft>
                <a:spcPts val="1200"/>
              </a:spcAft>
            </a:pPr>
            <a:r>
              <a:rPr lang="en-US" sz="1400" dirty="0">
                <a:latin typeface="Georgia" pitchFamily="18"/>
              </a:rPr>
              <a:t>Successful candidates go beyond acceptable performance</a:t>
            </a:r>
          </a:p>
          <a:p>
            <a:pPr marL="342900" lvl="0" indent="-342900" defTabSz="457200">
              <a:lnSpc>
                <a:spcPct val="100000"/>
              </a:lnSpc>
              <a:spcBef>
                <a:spcPts val="300"/>
              </a:spcBef>
              <a:spcAft>
                <a:spcPts val="1200"/>
              </a:spcAft>
            </a:pPr>
            <a:r>
              <a:rPr lang="en-US" sz="1400" dirty="0">
                <a:latin typeface="Georgia" pitchFamily="18"/>
              </a:rPr>
              <a:t>Candidates evaluated on contributions to the outstanding reputation of PSO and UGA</a:t>
            </a:r>
          </a:p>
          <a:p>
            <a:pPr marL="342900" lvl="0" indent="-342900" defTabSz="457200">
              <a:lnSpc>
                <a:spcPct val="100000"/>
              </a:lnSpc>
              <a:spcBef>
                <a:spcPts val="300"/>
              </a:spcBef>
              <a:spcAft>
                <a:spcPts val="1200"/>
              </a:spcAft>
            </a:pPr>
            <a:r>
              <a:rPr lang="en-US" sz="1400" dirty="0">
                <a:latin typeface="Georgia" pitchFamily="18"/>
              </a:rPr>
              <a:t>Candidates should be recognized leaders in their professional expertise</a:t>
            </a:r>
          </a:p>
          <a:p>
            <a:pPr marL="342900" lvl="0" indent="-342900" defTabSz="457200">
              <a:lnSpc>
                <a:spcPct val="100000"/>
              </a:lnSpc>
              <a:spcBef>
                <a:spcPts val="300"/>
              </a:spcBef>
              <a:spcAft>
                <a:spcPts val="1200"/>
              </a:spcAft>
            </a:pPr>
            <a:r>
              <a:rPr lang="en-US" sz="1400" dirty="0">
                <a:latin typeface="Georgia" pitchFamily="18"/>
              </a:rPr>
              <a:t>Doing their job vs. going above and beyond</a:t>
            </a:r>
          </a:p>
          <a:p>
            <a:pPr marL="342900" lvl="0" indent="-342900" defTabSz="457200">
              <a:lnSpc>
                <a:spcPct val="100000"/>
              </a:lnSpc>
              <a:spcBef>
                <a:spcPts val="300"/>
              </a:spcBef>
              <a:spcAft>
                <a:spcPts val="1200"/>
              </a:spcAft>
            </a:pPr>
            <a:r>
              <a:rPr lang="en-US" sz="1400" dirty="0">
                <a:latin typeface="Georgia" pitchFamily="18"/>
              </a:rPr>
              <a:t>Reputation vs. productivity</a:t>
            </a:r>
          </a:p>
          <a:p>
            <a:pPr marL="342900" lvl="0" indent="-342900" defTabSz="457200">
              <a:lnSpc>
                <a:spcPct val="100000"/>
              </a:lnSpc>
              <a:spcBef>
                <a:spcPts val="300"/>
              </a:spcBef>
              <a:spcAft>
                <a:spcPts val="1200"/>
              </a:spcAft>
            </a:pPr>
            <a:r>
              <a:rPr lang="en-US" sz="1400" dirty="0">
                <a:latin typeface="Georgia" pitchFamily="18"/>
              </a:rPr>
              <a:t>Lack of terminal degree and experience</a:t>
            </a:r>
          </a:p>
          <a:p>
            <a:pPr marL="342900" lvl="0" indent="-342900" defTabSz="457200">
              <a:lnSpc>
                <a:spcPct val="100000"/>
              </a:lnSpc>
              <a:spcBef>
                <a:spcPts val="300"/>
              </a:spcBef>
              <a:spcAft>
                <a:spcPts val="1200"/>
              </a:spcAft>
            </a:pPr>
            <a:r>
              <a:rPr lang="en-US" sz="1400" dirty="0">
                <a:latin typeface="Georgia" pitchFamily="18"/>
              </a:rPr>
              <a:t>Concentration vs. diversity</a:t>
            </a:r>
          </a:p>
        </p:txBody>
      </p:sp>
      <p:sp>
        <p:nvSpPr>
          <p:cNvPr id="3" name="Text Placeholder 7">
            <a:extLst>
              <a:ext uri="{FF2B5EF4-FFF2-40B4-BE49-F238E27FC236}">
                <a16:creationId xmlns:a16="http://schemas.microsoft.com/office/drawing/2014/main" id="{19A2B106-4BC1-017E-D1BC-FF79E7D98019}"/>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75">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F061F360-ADE2-55E9-DFA2-476B61AB0B5A}"/>
              </a:ext>
            </a:extLst>
          </p:cNvPr>
          <p:cNvSpPr txBox="1">
            <a:spLocks noGrp="1"/>
          </p:cNvSpPr>
          <p:nvPr>
            <p:ph type="title" idx="4294967295"/>
          </p:nvPr>
        </p:nvSpPr>
        <p:spPr>
          <a:xfrm>
            <a:off x="761996" y="1371600"/>
            <a:ext cx="6096003"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Deliberation Process</a:t>
            </a:r>
          </a:p>
        </p:txBody>
      </p:sp>
      <p:sp>
        <p:nvSpPr>
          <p:cNvPr id="2" name="Text Placeholder 2">
            <a:extLst>
              <a:ext uri="{FF2B5EF4-FFF2-40B4-BE49-F238E27FC236}">
                <a16:creationId xmlns:a16="http://schemas.microsoft.com/office/drawing/2014/main" id="{5095A40F-C684-BE6D-D318-309D8842E841}"/>
              </a:ext>
            </a:extLst>
          </p:cNvPr>
          <p:cNvSpPr txBox="1">
            <a:spLocks noGrp="1"/>
          </p:cNvSpPr>
          <p:nvPr>
            <p:ph type="body" idx="4294967295"/>
          </p:nvPr>
        </p:nvSpPr>
        <p:spPr>
          <a:xfrm>
            <a:off x="1524003" y="2057400"/>
            <a:ext cx="9144000" cy="3087032"/>
          </a:xfrm>
        </p:spPr>
        <p:txBody>
          <a:bodyPr/>
          <a:lstStyle/>
          <a:p>
            <a:pPr marL="457200" lvl="0" indent="-457200">
              <a:spcBef>
                <a:spcPts val="0"/>
              </a:spcBef>
              <a:spcAft>
                <a:spcPts val="1200"/>
              </a:spcAft>
            </a:pPr>
            <a:r>
              <a:rPr lang="en-US" sz="1400" dirty="0">
                <a:latin typeface="Georgia" pitchFamily="18"/>
                <a:cs typeface="Arial"/>
              </a:rPr>
              <a:t>Committee comprised across Public Service and Outreach faculty</a:t>
            </a:r>
          </a:p>
          <a:p>
            <a:pPr marL="457200" lvl="0" indent="-457200">
              <a:spcBef>
                <a:spcPts val="0"/>
              </a:spcBef>
              <a:spcAft>
                <a:spcPts val="1200"/>
              </a:spcAft>
            </a:pPr>
            <a:r>
              <a:rPr lang="en-US" sz="1400" dirty="0">
                <a:latin typeface="Georgia" pitchFamily="18"/>
                <a:cs typeface="Arial"/>
              </a:rPr>
              <a:t>Reader 1</a:t>
            </a:r>
          </a:p>
          <a:p>
            <a:pPr marL="457200" lvl="0" indent="-457200">
              <a:spcBef>
                <a:spcPts val="0"/>
              </a:spcBef>
              <a:spcAft>
                <a:spcPts val="1200"/>
              </a:spcAft>
            </a:pPr>
            <a:r>
              <a:rPr lang="en-US" sz="1400" dirty="0">
                <a:latin typeface="Georgia" pitchFamily="18"/>
                <a:cs typeface="Arial"/>
              </a:rPr>
              <a:t>Reader 2</a:t>
            </a:r>
          </a:p>
          <a:p>
            <a:pPr marL="457200" lvl="0" indent="-457200">
              <a:spcBef>
                <a:spcPts val="0"/>
              </a:spcBef>
              <a:spcAft>
                <a:spcPts val="1200"/>
              </a:spcAft>
            </a:pPr>
            <a:r>
              <a:rPr lang="en-US" sz="1400" dirty="0">
                <a:latin typeface="Georgia" pitchFamily="18"/>
                <a:cs typeface="Arial"/>
              </a:rPr>
              <a:t>Group deliberation in executive session</a:t>
            </a:r>
          </a:p>
          <a:p>
            <a:pPr marL="457200" lvl="0" indent="-457200">
              <a:spcBef>
                <a:spcPts val="0"/>
              </a:spcBef>
              <a:spcAft>
                <a:spcPts val="1200"/>
              </a:spcAft>
            </a:pPr>
            <a:r>
              <a:rPr lang="en-US" sz="1400" dirty="0">
                <a:latin typeface="Georgia" pitchFamily="18"/>
                <a:cs typeface="Arial"/>
              </a:rPr>
              <a:t>Voting by secret ballot</a:t>
            </a:r>
          </a:p>
          <a:p>
            <a:pPr marL="457200" lvl="0" indent="-457200">
              <a:spcBef>
                <a:spcPts val="0"/>
              </a:spcBef>
              <a:spcAft>
                <a:spcPts val="1200"/>
              </a:spcAft>
            </a:pPr>
            <a:r>
              <a:rPr lang="en-US" sz="1400" dirty="0">
                <a:latin typeface="Georgia" pitchFamily="18"/>
                <a:cs typeface="Arial"/>
              </a:rPr>
              <a:t>Unsuccessful candidates’ deans/directors are notified by next day</a:t>
            </a:r>
          </a:p>
          <a:p>
            <a:pPr marL="0" lvl="0" indent="0">
              <a:lnSpc>
                <a:spcPct val="100000"/>
              </a:lnSpc>
              <a:spcBef>
                <a:spcPts val="0"/>
              </a:spcBef>
              <a:buNone/>
            </a:pPr>
            <a:endParaRPr lang="en-US" sz="1400" dirty="0">
              <a:effectLst>
                <a:outerShdw dist="50804" dir="5400000">
                  <a:srgbClr val="000000"/>
                </a:outerShdw>
              </a:effectLst>
              <a:latin typeface="Georgia" pitchFamily="18"/>
              <a:cs typeface="Arial"/>
            </a:endParaRPr>
          </a:p>
        </p:txBody>
      </p:sp>
      <p:sp>
        <p:nvSpPr>
          <p:cNvPr id="3" name="Text Placeholder 3">
            <a:extLst>
              <a:ext uri="{FF2B5EF4-FFF2-40B4-BE49-F238E27FC236}">
                <a16:creationId xmlns:a16="http://schemas.microsoft.com/office/drawing/2014/main" id="{39FBFB0D-70B4-EC98-95B4-227846D75E2C}"/>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E97B3-7462-2B72-82E0-5980527F8C6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4D8F5B-25BD-3311-EA84-49FD2876C54A}"/>
              </a:ext>
            </a:extLst>
          </p:cNvPr>
          <p:cNvSpPr txBox="1">
            <a:spLocks noGrp="1"/>
          </p:cNvSpPr>
          <p:nvPr>
            <p:ph type="title" idx="4294967295"/>
          </p:nvPr>
        </p:nvSpPr>
        <p:spPr>
          <a:xfrm>
            <a:off x="1679575" y="174625"/>
            <a:ext cx="8897938" cy="568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r>
              <a:rPr kumimoji="0" lang="en-US" sz="3600" b="0" i="0" u="none" strike="noStrike" kern="1200" cap="none" spc="0" normalizeH="0" baseline="0" noProof="0" dirty="0">
                <a:ln>
                  <a:noFill/>
                </a:ln>
                <a:solidFill>
                  <a:srgbClr val="C00000"/>
                </a:solidFill>
                <a:effectLst/>
                <a:uLnTx/>
                <a:uFillTx/>
                <a:latin typeface="Oswald Light" pitchFamily="2"/>
              </a:rPr>
              <a:t>Promotions Calendar 2026-2027 (1)</a:t>
            </a:r>
          </a:p>
        </p:txBody>
      </p:sp>
      <p:sp>
        <p:nvSpPr>
          <p:cNvPr id="4" name="TextBox 5">
            <a:extLst>
              <a:ext uri="{FF2B5EF4-FFF2-40B4-BE49-F238E27FC236}">
                <a16:creationId xmlns:a16="http://schemas.microsoft.com/office/drawing/2014/main" id="{FECE3193-2CB5-A1D2-5C31-31E9652E43E8}"/>
              </a:ext>
            </a:extLst>
          </p:cNvPr>
          <p:cNvSpPr txBox="1"/>
          <p:nvPr/>
        </p:nvSpPr>
        <p:spPr>
          <a:xfrm>
            <a:off x="1428503" y="1063822"/>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cs typeface="Merriweather" pitchFamily="2"/>
              </a:rPr>
              <a:t>February 202</a:t>
            </a:r>
            <a:r>
              <a:rPr lang="en-US" sz="1400" b="1">
                <a:solidFill>
                  <a:srgbClr val="000000"/>
                </a:solidFill>
                <a:latin typeface="Georgia" pitchFamily="18"/>
                <a:cs typeface="Merriweather" pitchFamily="2"/>
              </a:rPr>
              <a:t>6</a:t>
            </a:r>
            <a:endParaRPr lang="en-US" sz="1400" b="1" i="0" u="none" strike="noStrike" kern="1200" cap="none" spc="0" baseline="0">
              <a:solidFill>
                <a:srgbClr val="000000"/>
              </a:solidFill>
              <a:uFillTx/>
              <a:latin typeface="Georgia" pitchFamily="18"/>
              <a:cs typeface="Merriweather" pitchFamily="2"/>
            </a:endParaRPr>
          </a:p>
        </p:txBody>
      </p:sp>
      <p:sp>
        <p:nvSpPr>
          <p:cNvPr id="5" name="TextBox 7">
            <a:extLst>
              <a:ext uri="{FF2B5EF4-FFF2-40B4-BE49-F238E27FC236}">
                <a16:creationId xmlns:a16="http://schemas.microsoft.com/office/drawing/2014/main" id="{FB844914-2D24-2FDF-73DA-F6A31D844FBA}"/>
              </a:ext>
            </a:extLst>
          </p:cNvPr>
          <p:cNvSpPr txBox="1"/>
          <p:nvPr/>
        </p:nvSpPr>
        <p:spPr>
          <a:xfrm>
            <a:off x="2190509" y="1398986"/>
            <a:ext cx="8386483"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Unit Directors/Deans/Department Heads notify faculty and coordinators of promotions procedures, regulations, and dates for workshop/orientation</a:t>
            </a:r>
          </a:p>
        </p:txBody>
      </p:sp>
      <p:sp>
        <p:nvSpPr>
          <p:cNvPr id="6" name="TextBox 9">
            <a:extLst>
              <a:ext uri="{FF2B5EF4-FFF2-40B4-BE49-F238E27FC236}">
                <a16:creationId xmlns:a16="http://schemas.microsoft.com/office/drawing/2014/main" id="{4B2AEDE6-D822-ADB0-33DE-101DB989E077}"/>
              </a:ext>
            </a:extLst>
          </p:cNvPr>
          <p:cNvSpPr txBox="1"/>
          <p:nvPr/>
        </p:nvSpPr>
        <p:spPr>
          <a:xfrm>
            <a:off x="1428503" y="2124480"/>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cs typeface="Merriweather" pitchFamily="2"/>
              </a:rPr>
              <a:t>March 19, 2026</a:t>
            </a:r>
          </a:p>
        </p:txBody>
      </p:sp>
      <p:sp>
        <p:nvSpPr>
          <p:cNvPr id="7" name="TextBox 11">
            <a:extLst>
              <a:ext uri="{FF2B5EF4-FFF2-40B4-BE49-F238E27FC236}">
                <a16:creationId xmlns:a16="http://schemas.microsoft.com/office/drawing/2014/main" id="{307F4433-4940-5ADD-AE8E-804BA7B74046}"/>
              </a:ext>
            </a:extLst>
          </p:cNvPr>
          <p:cNvSpPr txBox="1"/>
          <p:nvPr/>
        </p:nvSpPr>
        <p:spPr>
          <a:xfrm>
            <a:off x="2190509" y="2463036"/>
            <a:ext cx="8386483" cy="116955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cs typeface="Merriweather" pitchFamily="2"/>
              </a:rPr>
              <a:t>Promotions Guidelines Orientation for College/School/Unit Promotion Coordinators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(10:00 am – 12 noon; Fanning)</a:t>
            </a:r>
          </a:p>
          <a:p>
            <a:pPr lvl="0">
              <a:defRPr sz="1800" b="0" i="0" u="none" strike="noStrike" kern="0" cap="none" spc="0" baseline="0">
                <a:solidFill>
                  <a:srgbClr val="000000"/>
                </a:solidFill>
                <a:uFillTx/>
              </a:defRPr>
            </a:pPr>
            <a:r>
              <a:rPr lang="en-US" sz="1400" b="1">
                <a:solidFill>
                  <a:srgbClr val="000000"/>
                </a:solidFill>
                <a:latin typeface="Georgia" pitchFamily="18"/>
                <a:cs typeface="Merriweather" pitchFamily="2"/>
              </a:rPr>
              <a:t>Promotions Faculty Workshop</a:t>
            </a:r>
          </a:p>
          <a:p>
            <a:pPr lvl="0">
              <a:defRPr sz="1800" b="0" i="0" u="none" strike="noStrike" kern="0" cap="none" spc="0" baseline="0">
                <a:solidFill>
                  <a:srgbClr val="000000"/>
                </a:solidFill>
                <a:uFillTx/>
              </a:defRPr>
            </a:pPr>
            <a:r>
              <a:rPr lang="en-US" sz="1400">
                <a:solidFill>
                  <a:srgbClr val="000000"/>
                </a:solidFill>
                <a:latin typeface="Georgia" pitchFamily="18"/>
                <a:cs typeface="Merriweather" pitchFamily="2"/>
              </a:rPr>
              <a:t>(1:30 pm – 3:30 pm; Zoom)</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400" b="0" i="0" u="none" strike="noStrike" kern="1200" cap="none" spc="0" baseline="0">
              <a:solidFill>
                <a:srgbClr val="000000"/>
              </a:solidFill>
              <a:uFillTx/>
              <a:latin typeface="Georgia" pitchFamily="18"/>
              <a:cs typeface="Merriweather" pitchFamily="2"/>
            </a:endParaRPr>
          </a:p>
        </p:txBody>
      </p:sp>
      <p:sp>
        <p:nvSpPr>
          <p:cNvPr id="8" name="TextBox 13">
            <a:extLst>
              <a:ext uri="{FF2B5EF4-FFF2-40B4-BE49-F238E27FC236}">
                <a16:creationId xmlns:a16="http://schemas.microsoft.com/office/drawing/2014/main" id="{B12DB3E6-CA31-57C6-47DA-2B9F6EB5267E}"/>
              </a:ext>
            </a:extLst>
          </p:cNvPr>
          <p:cNvSpPr txBox="1"/>
          <p:nvPr/>
        </p:nvSpPr>
        <p:spPr>
          <a:xfrm>
            <a:off x="1428503" y="3505497"/>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cs typeface="Merriweather" pitchFamily="2"/>
              </a:rPr>
              <a:t>M</a:t>
            </a:r>
            <a:r>
              <a:rPr lang="en-US" sz="1400" b="1">
                <a:solidFill>
                  <a:srgbClr val="000000"/>
                </a:solidFill>
                <a:latin typeface="Georgia" pitchFamily="18"/>
                <a:cs typeface="Merriweather" pitchFamily="2"/>
              </a:rPr>
              <a:t>ay 2026</a:t>
            </a:r>
            <a:endParaRPr lang="en-US" sz="1400" b="1" i="0" u="none" strike="noStrike" kern="1200" cap="none" spc="0" baseline="0">
              <a:solidFill>
                <a:srgbClr val="000000"/>
              </a:solidFill>
              <a:uFillTx/>
              <a:latin typeface="Georgia" pitchFamily="18"/>
              <a:cs typeface="Merriweather" pitchFamily="2"/>
            </a:endParaRPr>
          </a:p>
        </p:txBody>
      </p:sp>
      <p:sp>
        <p:nvSpPr>
          <p:cNvPr id="9" name="TextBox 15">
            <a:extLst>
              <a:ext uri="{FF2B5EF4-FFF2-40B4-BE49-F238E27FC236}">
                <a16:creationId xmlns:a16="http://schemas.microsoft.com/office/drawing/2014/main" id="{D32151CA-0D76-F78B-821C-88F1931EF7EA}"/>
              </a:ext>
            </a:extLst>
          </p:cNvPr>
          <p:cNvSpPr txBox="1"/>
          <p:nvPr/>
        </p:nvSpPr>
        <p:spPr>
          <a:xfrm>
            <a:off x="2190509" y="3794779"/>
            <a:ext cx="6100483"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Annual Promotions Memorandum Reminder from the Vice President for Public Service and Outreach</a:t>
            </a:r>
          </a:p>
        </p:txBody>
      </p:sp>
      <p:sp>
        <p:nvSpPr>
          <p:cNvPr id="10" name="TextBox 19">
            <a:extLst>
              <a:ext uri="{FF2B5EF4-FFF2-40B4-BE49-F238E27FC236}">
                <a16:creationId xmlns:a16="http://schemas.microsoft.com/office/drawing/2014/main" id="{143D6A64-62E5-A01E-9C7C-F02CC96FE756}"/>
              </a:ext>
            </a:extLst>
          </p:cNvPr>
          <p:cNvSpPr txBox="1"/>
          <p:nvPr/>
        </p:nvSpPr>
        <p:spPr>
          <a:xfrm>
            <a:off x="1428503" y="4460936"/>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cs typeface="Merriweather" pitchFamily="2"/>
              </a:rPr>
              <a:t>July 2026</a:t>
            </a:r>
          </a:p>
        </p:txBody>
      </p:sp>
      <p:sp>
        <p:nvSpPr>
          <p:cNvPr id="11" name="TextBox 21">
            <a:extLst>
              <a:ext uri="{FF2B5EF4-FFF2-40B4-BE49-F238E27FC236}">
                <a16:creationId xmlns:a16="http://schemas.microsoft.com/office/drawing/2014/main" id="{691AB960-079A-D6DA-DBA5-A3DD559AEA3C}"/>
              </a:ext>
            </a:extLst>
          </p:cNvPr>
          <p:cNvSpPr txBox="1"/>
          <p:nvPr/>
        </p:nvSpPr>
        <p:spPr>
          <a:xfrm>
            <a:off x="2190509" y="4795131"/>
            <a:ext cx="6100483" cy="73866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sng" strike="noStrike" kern="1200" cap="none" spc="0" baseline="0">
                <a:solidFill>
                  <a:srgbClr val="000000"/>
                </a:solidFill>
                <a:uFillTx/>
                <a:latin typeface="Georgia" pitchFamily="18"/>
                <a:cs typeface="Merriweather" pitchFamily="2"/>
              </a:rPr>
              <a:t>Names of potential promotion candidates </a:t>
            </a:r>
            <a:r>
              <a:rPr lang="en-US" sz="1400" b="0" i="0" u="none" strike="noStrike" kern="1200" cap="none" spc="0" baseline="0">
                <a:solidFill>
                  <a:srgbClr val="000000"/>
                </a:solidFill>
                <a:uFillTx/>
                <a:latin typeface="Georgia" pitchFamily="18"/>
                <a:cs typeface="Merriweather" pitchFamily="2"/>
              </a:rPr>
              <a:t>are to be submitted to the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Office of the Vice President for Public Service and Outreach per the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deadline established by the Office of Faculty Affairs.</a:t>
            </a:r>
          </a:p>
        </p:txBody>
      </p:sp>
      <p:sp>
        <p:nvSpPr>
          <p:cNvPr id="3" name="Text Placeholder 3">
            <a:extLst>
              <a:ext uri="{FF2B5EF4-FFF2-40B4-BE49-F238E27FC236}">
                <a16:creationId xmlns:a16="http://schemas.microsoft.com/office/drawing/2014/main" id="{A87BC84E-FC85-1C01-FF56-0C645A5BF4E0}"/>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extLst>
      <p:ext uri="{BB962C8B-B14F-4D97-AF65-F5344CB8AC3E}">
        <p14:creationId xmlns:p14="http://schemas.microsoft.com/office/powerpoint/2010/main" val="3555792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A5D1CE8-6EE3-97D2-A4D0-4FF980E959C7}"/>
              </a:ext>
            </a:extLst>
          </p:cNvPr>
          <p:cNvSpPr txBox="1">
            <a:spLocks noGrp="1"/>
          </p:cNvSpPr>
          <p:nvPr>
            <p:ph type="title" idx="4294967295"/>
          </p:nvPr>
        </p:nvSpPr>
        <p:spPr>
          <a:xfrm>
            <a:off x="766404" y="1027721"/>
            <a:ext cx="6096003"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a:ln>
                  <a:noFill/>
                </a:ln>
                <a:solidFill>
                  <a:srgbClr val="BA0C2F"/>
                </a:solidFill>
                <a:effectLst/>
                <a:uLnTx/>
                <a:uFillTx/>
                <a:latin typeface="Oswald Light" pitchFamily="2"/>
                <a:ea typeface="Arial"/>
                <a:cs typeface="Merriweather" pitchFamily="2"/>
              </a:rPr>
              <a:t>Appeal Procedure</a:t>
            </a:r>
          </a:p>
        </p:txBody>
      </p:sp>
      <p:sp>
        <p:nvSpPr>
          <p:cNvPr id="2" name="Text Placeholder 3">
            <a:extLst>
              <a:ext uri="{FF2B5EF4-FFF2-40B4-BE49-F238E27FC236}">
                <a16:creationId xmlns:a16="http://schemas.microsoft.com/office/drawing/2014/main" id="{E18868E6-CEAB-9BA8-CDBF-B25AD47BE190}"/>
              </a:ext>
            </a:extLst>
          </p:cNvPr>
          <p:cNvSpPr txBox="1">
            <a:spLocks noGrp="1"/>
          </p:cNvSpPr>
          <p:nvPr>
            <p:ph type="body" idx="4294967295"/>
          </p:nvPr>
        </p:nvSpPr>
        <p:spPr>
          <a:xfrm>
            <a:off x="1246912" y="1642884"/>
            <a:ext cx="9031940" cy="4027054"/>
          </a:xfrm>
        </p:spPr>
        <p:txBody>
          <a:bodyPr>
            <a:noAutofit/>
          </a:bodyPr>
          <a:lstStyle/>
          <a:p>
            <a:pPr marL="342900" lvl="0" indent="-342900" defTabSz="457200">
              <a:lnSpc>
                <a:spcPct val="100000"/>
              </a:lnSpc>
              <a:spcBef>
                <a:spcPts val="300"/>
              </a:spcBef>
              <a:spcAft>
                <a:spcPts val="1200"/>
              </a:spcAft>
            </a:pPr>
            <a:r>
              <a:rPr lang="en-US" sz="1400" dirty="0">
                <a:latin typeface="Georgia" pitchFamily="18"/>
              </a:rPr>
              <a:t>Unsuccessful nominations for promotion at the university level may be appealed</a:t>
            </a:r>
          </a:p>
          <a:p>
            <a:pPr marL="342900" lvl="0" indent="-342900" defTabSz="457200">
              <a:lnSpc>
                <a:spcPct val="120000"/>
              </a:lnSpc>
              <a:spcBef>
                <a:spcPts val="300"/>
              </a:spcBef>
              <a:spcAft>
                <a:spcPts val="1200"/>
              </a:spcAft>
            </a:pPr>
            <a:r>
              <a:rPr lang="en-US" sz="1400" dirty="0">
                <a:effectLst/>
                <a:latin typeface="Georgia" panose="02040502050405020303" pitchFamily="18" charset="0"/>
              </a:rPr>
              <a:t>Appeal requests must be su</a:t>
            </a:r>
            <a:r>
              <a:rPr lang="en-US" sz="1400" dirty="0">
                <a:latin typeface="Georgia" panose="02040502050405020303" pitchFamily="18" charset="0"/>
              </a:rPr>
              <a:t>bmitted in t</a:t>
            </a:r>
            <a:r>
              <a:rPr lang="en-US" sz="1400" dirty="0">
                <a:effectLst/>
                <a:latin typeface="Georgia" panose="02040502050405020303" pitchFamily="18" charset="0"/>
              </a:rPr>
              <a:t>he form of a letter </a:t>
            </a:r>
            <a:r>
              <a:rPr lang="en-US" sz="1400" dirty="0">
                <a:latin typeface="Georgia" panose="02040502050405020303" pitchFamily="18" charset="0"/>
              </a:rPr>
              <a:t>from the unit administrator to VPPSO within seven (7) days of notification</a:t>
            </a:r>
          </a:p>
          <a:p>
            <a:pPr marL="342900" lvl="0" indent="-342900" defTabSz="457200">
              <a:lnSpc>
                <a:spcPct val="100000"/>
              </a:lnSpc>
              <a:spcBef>
                <a:spcPts val="300"/>
              </a:spcBef>
              <a:spcAft>
                <a:spcPts val="1200"/>
              </a:spcAft>
            </a:pPr>
            <a:r>
              <a:rPr lang="en-US" sz="1400" dirty="0">
                <a:latin typeface="Georgia" pitchFamily="18"/>
              </a:rPr>
              <a:t>This letter is the only new information allowed</a:t>
            </a:r>
          </a:p>
          <a:p>
            <a:pPr marL="342900" indent="-342900" defTabSz="457200">
              <a:lnSpc>
                <a:spcPct val="120000"/>
              </a:lnSpc>
              <a:spcBef>
                <a:spcPts val="300"/>
              </a:spcBef>
              <a:spcAft>
                <a:spcPts val="1200"/>
              </a:spcAft>
            </a:pPr>
            <a:r>
              <a:rPr lang="en-US" sz="1400" dirty="0">
                <a:latin typeface="Georgia" panose="02040502050405020303" pitchFamily="18" charset="0"/>
              </a:rPr>
              <a:t>The letter of appeal must be based on the </a:t>
            </a:r>
            <a:r>
              <a:rPr lang="en-US" sz="1400" u="sng" dirty="0">
                <a:latin typeface="Georgia" panose="02040502050405020303" pitchFamily="18" charset="0"/>
              </a:rPr>
              <a:t>original dossier contents</a:t>
            </a:r>
            <a:r>
              <a:rPr lang="en-US" sz="1400" dirty="0">
                <a:effectLst/>
                <a:latin typeface="Georgia" panose="02040502050405020303" pitchFamily="18" charset="0"/>
              </a:rPr>
              <a:t> </a:t>
            </a:r>
          </a:p>
          <a:p>
            <a:pPr marL="342900" indent="-342900" defTabSz="457200">
              <a:lnSpc>
                <a:spcPct val="100000"/>
              </a:lnSpc>
              <a:spcBef>
                <a:spcPts val="300"/>
              </a:spcBef>
              <a:spcAft>
                <a:spcPts val="1200"/>
              </a:spcAft>
            </a:pPr>
            <a:r>
              <a:rPr lang="en-US" sz="1400" dirty="0">
                <a:latin typeface="Georgia" pitchFamily="18"/>
              </a:rPr>
              <a:t>Separate committee appointed to review appeals</a:t>
            </a:r>
          </a:p>
          <a:p>
            <a:pPr marL="342900" indent="-342900" defTabSz="457200">
              <a:lnSpc>
                <a:spcPct val="120000"/>
              </a:lnSpc>
              <a:spcBef>
                <a:spcPts val="300"/>
              </a:spcBef>
              <a:spcAft>
                <a:spcPts val="1200"/>
              </a:spcAft>
            </a:pPr>
            <a:r>
              <a:rPr lang="en-US" sz="1400" u="sng" dirty="0">
                <a:effectLst/>
                <a:latin typeface="Georgia" panose="02040502050405020303" pitchFamily="18" charset="0"/>
                <a:ea typeface="Calibri" panose="020F0502020204030204" pitchFamily="34" charset="0"/>
              </a:rPr>
              <a:t>Not the responsibility of appeals committee to conduct an additional comprehensive review of dossier</a:t>
            </a:r>
            <a:r>
              <a:rPr lang="en-US" sz="1400" dirty="0">
                <a:effectLst/>
                <a:latin typeface="Georgia" panose="02040502050405020303" pitchFamily="18" charset="0"/>
                <a:ea typeface="Calibri" panose="020F0502020204030204" pitchFamily="34" charset="0"/>
              </a:rPr>
              <a:t>. Appeal Committee </a:t>
            </a:r>
            <a:r>
              <a:rPr lang="en-US" sz="1400" u="sng" dirty="0">
                <a:effectLst/>
                <a:latin typeface="Georgia" panose="02040502050405020303" pitchFamily="18" charset="0"/>
                <a:ea typeface="Calibri" panose="020F0502020204030204" pitchFamily="34" charset="0"/>
              </a:rPr>
              <a:t>critically analyzes the letter of appeal relative to university committee’s vote</a:t>
            </a:r>
            <a:r>
              <a:rPr lang="en-US" sz="1400" dirty="0">
                <a:effectLst/>
                <a:latin typeface="Georgia" panose="02040502050405020303" pitchFamily="18" charset="0"/>
                <a:ea typeface="Calibri" panose="020F0502020204030204" pitchFamily="34" charset="0"/>
              </a:rPr>
              <a:t> to determine if there are stark and substantial grounds for disagreement with the original decision.</a:t>
            </a:r>
            <a:endParaRPr lang="en-US" sz="1400" dirty="0">
              <a:latin typeface="Georgia" panose="02040502050405020303" pitchFamily="18" charset="0"/>
            </a:endParaRPr>
          </a:p>
          <a:p>
            <a:pPr marL="342900" lvl="0" indent="-342900" defTabSz="457200">
              <a:lnSpc>
                <a:spcPct val="120000"/>
              </a:lnSpc>
              <a:spcBef>
                <a:spcPts val="300"/>
              </a:spcBef>
              <a:spcAft>
                <a:spcPts val="1200"/>
              </a:spcAft>
            </a:pPr>
            <a:r>
              <a:rPr lang="en-US" sz="1400" dirty="0">
                <a:latin typeface="Georgia"/>
                <a:cs typeface="Arial"/>
              </a:rPr>
              <a:t>Unit/department appeals are handled at the unit/department level based on established procedures </a:t>
            </a:r>
            <a:endParaRPr lang="en-US" sz="1400" b="1" dirty="0">
              <a:latin typeface="Georgia" pitchFamily="18"/>
              <a:cs typeface="Arial"/>
            </a:endParaRPr>
          </a:p>
        </p:txBody>
      </p:sp>
      <p:sp>
        <p:nvSpPr>
          <p:cNvPr id="3" name="Text Placeholder 7">
            <a:extLst>
              <a:ext uri="{FF2B5EF4-FFF2-40B4-BE49-F238E27FC236}">
                <a16:creationId xmlns:a16="http://schemas.microsoft.com/office/drawing/2014/main" id="{7A4BF4B1-AF31-9CA4-69F1-48C1B6429E2E}"/>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100">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035E24-FC90-C8B5-CCFE-DEAE7CEB596F}"/>
              </a:ext>
            </a:extLst>
          </p:cNvPr>
          <p:cNvSpPr txBox="1">
            <a:spLocks noGrp="1"/>
          </p:cNvSpPr>
          <p:nvPr>
            <p:ph type="title" idx="4294967295"/>
          </p:nvPr>
        </p:nvSpPr>
        <p:spPr>
          <a:xfrm>
            <a:off x="438150" y="2779713"/>
            <a:ext cx="3817938" cy="1330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r>
              <a:rPr kumimoji="0" lang="en-US" sz="4800" b="0" i="0" u="none" strike="noStrike" kern="1200" cap="none" spc="0" normalizeH="0" baseline="0" noProof="0">
                <a:ln>
                  <a:noFill/>
                </a:ln>
                <a:solidFill>
                  <a:srgbClr val="FFFFFF"/>
                </a:solidFill>
                <a:effectLst>
                  <a:outerShdw dist="22860" dir="5400000">
                    <a:srgbClr val="000000"/>
                  </a:outerShdw>
                </a:effectLst>
                <a:uLnTx/>
                <a:uFillTx/>
                <a:latin typeface="Oswald Light" pitchFamily="2"/>
                <a:cs typeface="Arial"/>
              </a:rPr>
              <a:t>Questions?</a:t>
            </a:r>
            <a:endParaRPr kumimoji="0" lang="en-US" sz="4800" b="0" i="0" u="none" strike="noStrike" kern="1200" cap="none" spc="0" normalizeH="0" baseline="0" noProof="0" dirty="0">
              <a:ln>
                <a:noFill/>
              </a:ln>
              <a:solidFill>
                <a:srgbClr val="FFFFFF"/>
              </a:solidFill>
              <a:effectLst>
                <a:outerShdw dist="22860" dir="5400000">
                  <a:srgbClr val="000000"/>
                </a:outerShdw>
              </a:effectLst>
              <a:uLnTx/>
              <a:uFillTx/>
              <a:latin typeface="Oswald Light" pitchFamily="2"/>
              <a:cs typeface="Arial"/>
            </a:endParaRPr>
          </a:p>
        </p:txBody>
      </p:sp>
      <p:pic>
        <p:nvPicPr>
          <p:cNvPr id="7" name="Picture 10" descr="UGA Public Service and Outreach logo">
            <a:extLst>
              <a:ext uri="{FF2B5EF4-FFF2-40B4-BE49-F238E27FC236}">
                <a16:creationId xmlns:a16="http://schemas.microsoft.com/office/drawing/2014/main" id="{A670364E-12B1-96C4-D409-CB6E3F607D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9570" y="5406886"/>
            <a:ext cx="3818644" cy="913801"/>
          </a:xfrm>
          <a:prstGeom prst="rect">
            <a:avLst/>
          </a:prstGeom>
          <a:noFill/>
          <a:ln cap="flat">
            <a:noFill/>
          </a:ln>
        </p:spPr>
      </p:pic>
      <p:sp>
        <p:nvSpPr>
          <p:cNvPr id="4" name="TextBox 5">
            <a:extLst>
              <a:ext uri="{FF2B5EF4-FFF2-40B4-BE49-F238E27FC236}">
                <a16:creationId xmlns:a16="http://schemas.microsoft.com/office/drawing/2014/main" id="{0C2EC57E-4862-FC5E-BA56-8BDEE92CDC08}"/>
              </a:ext>
            </a:extLst>
          </p:cNvPr>
          <p:cNvSpPr txBox="1"/>
          <p:nvPr/>
        </p:nvSpPr>
        <p:spPr>
          <a:xfrm>
            <a:off x="4585853" y="765599"/>
            <a:ext cx="7678189" cy="147732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a:solidFill>
                  <a:srgbClr val="000000"/>
                </a:solidFill>
                <a:latin typeface="Georgia" pitchFamily="18"/>
              </a:rPr>
              <a:t>Matt Bishop</a:t>
            </a:r>
            <a:endParaRPr lang="en-US" sz="2000" b="1" i="0" u="none" strike="noStrike" kern="1200" cap="none" spc="0" baseline="0">
              <a:solidFill>
                <a:srgbClr val="000000"/>
              </a:solidFill>
              <a:uFillTx/>
              <a:latin typeface="Georgia" pitchFamily="18"/>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solidFill>
                  <a:srgbClr val="000000"/>
                </a:solidFill>
                <a:latin typeface="Georgia" pitchFamily="18"/>
              </a:rPr>
              <a:t>Associate Vice President for Public Service and Outreach</a:t>
            </a:r>
            <a:endParaRPr lang="en-US" sz="1400" b="0" i="0" u="none" strike="noStrike" kern="1200" cap="none" spc="0" baseline="0">
              <a:solidFill>
                <a:srgbClr val="000000"/>
              </a:solidFill>
              <a:uFillTx/>
              <a:latin typeface="Georgia" pitchFamily="18"/>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(706) 542-6045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hlinkClick r:id="rId4"/>
              </a:rPr>
              <a:t>mlbishop@uga.edu</a:t>
            </a:r>
            <a:endParaRPr lang="en-US" sz="1400">
              <a:solidFill>
                <a:srgbClr val="000000"/>
              </a:solidFill>
              <a:latin typeface="Georgia" pitchFamily="18"/>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800" b="1" i="0" u="none" strike="noStrike" kern="1200" cap="none" spc="0" baseline="0">
              <a:solidFill>
                <a:srgbClr val="000000"/>
              </a:solidFill>
              <a:uFillTx/>
              <a:latin typeface="Georgia" pitchFamily="18"/>
            </a:endParaRPr>
          </a:p>
        </p:txBody>
      </p:sp>
      <p:sp>
        <p:nvSpPr>
          <p:cNvPr id="5" name="TextBox 6">
            <a:extLst>
              <a:ext uri="{FF2B5EF4-FFF2-40B4-BE49-F238E27FC236}">
                <a16:creationId xmlns:a16="http://schemas.microsoft.com/office/drawing/2014/main" id="{9938DFF3-7035-ECF2-DB4A-FAEBC7E78927}"/>
              </a:ext>
            </a:extLst>
          </p:cNvPr>
          <p:cNvSpPr txBox="1"/>
          <p:nvPr/>
        </p:nvSpPr>
        <p:spPr>
          <a:xfrm>
            <a:off x="4657898" y="2890509"/>
            <a:ext cx="7678189" cy="132343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1" i="0" u="none" strike="noStrike" kern="1200" cap="none" spc="0" baseline="0">
                <a:solidFill>
                  <a:srgbClr val="000000"/>
                </a:solidFill>
                <a:uFillTx/>
                <a:latin typeface="Georgia" pitchFamily="18"/>
              </a:rPr>
              <a:t>Danny Bivins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Senior Public Service Associate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(706) 583-0856</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70C0"/>
                </a:solidFill>
                <a:uFillTx/>
                <a:latin typeface="Georgia" pitchFamily="18"/>
                <a:hlinkClick r:id="rId5">
                  <a:extLst>
                    <a:ext uri="{A12FA001-AC4F-418D-AE19-62706E023703}">
                      <ahyp:hlinkClr xmlns:ahyp="http://schemas.microsoft.com/office/drawing/2018/hyperlinkcolor" val="tx"/>
                    </a:ext>
                  </a:extLst>
                </a:hlinkClick>
              </a:rPr>
              <a:t>dbivins@uga.edu</a:t>
            </a:r>
            <a:endParaRPr lang="en-US" sz="1400" b="0" i="0" u="none" strike="noStrike" kern="1200" cap="none" spc="0" baseline="0">
              <a:solidFill>
                <a:srgbClr val="0070C0"/>
              </a:solidFill>
              <a:uFillTx/>
              <a:latin typeface="Georgia" pitchFamily="18"/>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000000"/>
              </a:solidFill>
              <a:uFillTx/>
              <a:latin typeface="Georgia" pitchFamily="18"/>
            </a:endParaRPr>
          </a:p>
        </p:txBody>
      </p:sp>
      <p:sp>
        <p:nvSpPr>
          <p:cNvPr id="6" name="TextBox 7">
            <a:extLst>
              <a:ext uri="{FF2B5EF4-FFF2-40B4-BE49-F238E27FC236}">
                <a16:creationId xmlns:a16="http://schemas.microsoft.com/office/drawing/2014/main" id="{30F7B95D-DF72-2049-B8C1-EB2D749BA3E9}"/>
              </a:ext>
            </a:extLst>
          </p:cNvPr>
          <p:cNvSpPr txBox="1"/>
          <p:nvPr/>
        </p:nvSpPr>
        <p:spPr>
          <a:xfrm>
            <a:off x="4657898" y="4914360"/>
            <a:ext cx="7822280" cy="1538883"/>
          </a:xfrm>
          <a:prstGeom prst="rect">
            <a:avLst/>
          </a:prstGeom>
          <a:noFill/>
          <a:ln cap="flat">
            <a:noFill/>
          </a:ln>
        </p:spPr>
        <p:txBody>
          <a:bodyPr vert="horz" wrap="square" lIns="91440" tIns="45720" rIns="91440" bIns="45720" anchor="t" anchorCtr="1" compatLnSpc="1">
            <a:spAutoFit/>
          </a:bodyPr>
          <a:lstStyle/>
          <a:p>
            <a:pPr marL="0" lvl="0" indent="0" algn="ctr">
              <a:lnSpc>
                <a:spcPct val="100000"/>
              </a:lnSpc>
              <a:spcBef>
                <a:spcPts val="0"/>
              </a:spcBef>
              <a:buNone/>
            </a:pPr>
            <a:r>
              <a:rPr lang="en-US" sz="2000" b="1">
                <a:latin typeface="Georgia" pitchFamily="18"/>
                <a:cs typeface="Arial"/>
              </a:rPr>
              <a:t>Keri  Hobbs</a:t>
            </a:r>
          </a:p>
          <a:p>
            <a:pPr marL="0" lvl="0" indent="0" algn="ctr">
              <a:lnSpc>
                <a:spcPct val="100000"/>
              </a:lnSpc>
              <a:spcBef>
                <a:spcPts val="0"/>
              </a:spcBef>
              <a:buNone/>
            </a:pPr>
            <a:r>
              <a:rPr lang="en-US" sz="1400">
                <a:latin typeface="Georgia" pitchFamily="18"/>
                <a:cs typeface="Arial"/>
              </a:rPr>
              <a:t>Senior Public Service Associate</a:t>
            </a:r>
          </a:p>
          <a:p>
            <a:pPr marL="0" lvl="0" indent="0" algn="ctr">
              <a:lnSpc>
                <a:spcPct val="100000"/>
              </a:lnSpc>
              <a:spcBef>
                <a:spcPts val="0"/>
              </a:spcBef>
              <a:buNone/>
            </a:pPr>
            <a:r>
              <a:rPr lang="en-US" sz="1400">
                <a:latin typeface="Georgia" pitchFamily="18"/>
                <a:cs typeface="Arial"/>
              </a:rPr>
              <a:t>(706) 583-0052</a:t>
            </a:r>
          </a:p>
          <a:p>
            <a:pPr marL="0" lvl="0" indent="0" algn="ctr">
              <a:lnSpc>
                <a:spcPct val="100000"/>
              </a:lnSpc>
              <a:spcBef>
                <a:spcPts val="0"/>
              </a:spcBef>
              <a:buNone/>
            </a:pPr>
            <a:r>
              <a:rPr lang="en-US" sz="1400">
                <a:solidFill>
                  <a:srgbClr val="0070C0"/>
                </a:solidFill>
                <a:latin typeface="Georgia" pitchFamily="18"/>
                <a:cs typeface="Arial"/>
                <a:hlinkClick r:id="rId6">
                  <a:extLst>
                    <a:ext uri="{A12FA001-AC4F-418D-AE19-62706E023703}">
                      <ahyp:hlinkClr xmlns:ahyp="http://schemas.microsoft.com/office/drawing/2018/hyperlinkcolor" val="tx"/>
                    </a:ext>
                  </a:extLst>
                </a:hlinkClick>
              </a:rPr>
              <a:t>klgandy@uga.edu</a:t>
            </a:r>
            <a:endParaRPr lang="en-US" sz="1400">
              <a:solidFill>
                <a:srgbClr val="0070C0"/>
              </a:solidFill>
              <a:latin typeface="Georgia" pitchFamily="18"/>
              <a:cs typeface="Arial"/>
            </a:endParaRPr>
          </a:p>
          <a:p>
            <a:pPr marL="0" lvl="0" indent="0" algn="ctr">
              <a:lnSpc>
                <a:spcPct val="100000"/>
              </a:lnSpc>
              <a:spcBef>
                <a:spcPts val="0"/>
              </a:spcBef>
              <a:buNone/>
            </a:pPr>
            <a:endParaRPr lang="en-US" sz="1400">
              <a:latin typeface="Georgia" pitchFamily="18"/>
              <a:cs typeface="Arial"/>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000000"/>
              </a:solidFill>
              <a:uFillTx/>
              <a:latin typeface="Georgia" pitchFamily="18"/>
            </a:endParaRPr>
          </a:p>
        </p:txBody>
      </p:sp>
      <p:pic>
        <p:nvPicPr>
          <p:cNvPr id="8" name="Picture 12">
            <a:extLst>
              <a:ext uri="{FF2B5EF4-FFF2-40B4-BE49-F238E27FC236}">
                <a16:creationId xmlns:a16="http://schemas.microsoft.com/office/drawing/2014/main" id="{0D43F5C2-F164-8CDF-3FE8-A3F25C0FBCD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rot="5400013">
            <a:off x="2165331" y="2016558"/>
            <a:ext cx="241337" cy="3547872"/>
          </a:xfrm>
          <a:prstGeom prst="rect">
            <a:avLst/>
          </a:prstGeom>
          <a:noFill/>
          <a:ln cap="flat">
            <a:noFill/>
          </a:ln>
        </p:spPr>
      </p:pic>
      <p:pic>
        <p:nvPicPr>
          <p:cNvPr id="9" name="Picture 14">
            <a:extLst>
              <a:ext uri="{FF2B5EF4-FFF2-40B4-BE49-F238E27FC236}">
                <a16:creationId xmlns:a16="http://schemas.microsoft.com/office/drawing/2014/main" id="{00C4F9ED-B660-64A4-6E52-6DB608607C7B}"/>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0" y="0"/>
            <a:ext cx="1363288" cy="1985455"/>
          </a:xfrm>
          <a:prstGeom prst="rect">
            <a:avLst/>
          </a:prstGeom>
          <a:noFill/>
          <a:ln cap="flat">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11">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53726B-7A97-F4B8-A566-32D30A32939F}"/>
              </a:ext>
            </a:extLst>
          </p:cNvPr>
          <p:cNvSpPr txBox="1">
            <a:spLocks noGrp="1"/>
          </p:cNvSpPr>
          <p:nvPr>
            <p:ph type="title" idx="4294967295"/>
          </p:nvPr>
        </p:nvSpPr>
        <p:spPr>
          <a:xfrm>
            <a:off x="1679575" y="174625"/>
            <a:ext cx="8897938" cy="568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r>
              <a:rPr kumimoji="0" lang="en-US" sz="3600" b="0" i="0" u="none" strike="noStrike" kern="1200" cap="none" spc="0" normalizeH="0" baseline="0" noProof="0">
                <a:ln>
                  <a:noFill/>
                </a:ln>
                <a:solidFill>
                  <a:srgbClr val="C00000"/>
                </a:solidFill>
                <a:effectLst/>
                <a:uLnTx/>
                <a:uFillTx/>
                <a:latin typeface="Oswald Light" pitchFamily="2"/>
              </a:rPr>
              <a:t>Promotions Calendar 2026-2027 (2)</a:t>
            </a:r>
            <a:endParaRPr kumimoji="0" lang="en-US" sz="3600" b="0" i="0" u="none" strike="noStrike" kern="1200" cap="none" spc="0" normalizeH="0" baseline="0" noProof="0" dirty="0">
              <a:ln>
                <a:noFill/>
              </a:ln>
              <a:solidFill>
                <a:srgbClr val="C00000"/>
              </a:solidFill>
              <a:effectLst/>
              <a:uLnTx/>
              <a:uFillTx/>
              <a:latin typeface="Oswald Light" pitchFamily="2"/>
            </a:endParaRPr>
          </a:p>
        </p:txBody>
      </p:sp>
      <p:sp>
        <p:nvSpPr>
          <p:cNvPr id="4" name="TextBox 5">
            <a:extLst>
              <a:ext uri="{FF2B5EF4-FFF2-40B4-BE49-F238E27FC236}">
                <a16:creationId xmlns:a16="http://schemas.microsoft.com/office/drawing/2014/main" id="{EE129BFF-B7B8-4C2C-DF1F-91F2F2D96175}"/>
              </a:ext>
            </a:extLst>
          </p:cNvPr>
          <p:cNvSpPr txBox="1"/>
          <p:nvPr/>
        </p:nvSpPr>
        <p:spPr>
          <a:xfrm>
            <a:off x="1428503" y="1046391"/>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cs typeface="Merriweather" pitchFamily="2"/>
              </a:rPr>
              <a:t>September 2026</a:t>
            </a:r>
          </a:p>
        </p:txBody>
      </p:sp>
      <p:sp>
        <p:nvSpPr>
          <p:cNvPr id="5" name="TextBox 7">
            <a:extLst>
              <a:ext uri="{FF2B5EF4-FFF2-40B4-BE49-F238E27FC236}">
                <a16:creationId xmlns:a16="http://schemas.microsoft.com/office/drawing/2014/main" id="{15D5AED1-88F7-57CC-EFB6-8005B2AC34A7}"/>
              </a:ext>
            </a:extLst>
          </p:cNvPr>
          <p:cNvSpPr txBox="1"/>
          <p:nvPr/>
        </p:nvSpPr>
        <p:spPr>
          <a:xfrm>
            <a:off x="2190500" y="1448683"/>
            <a:ext cx="817357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cs typeface="Merriweather" pitchFamily="2"/>
              </a:rPr>
              <a:t>Appointment of Public Service and Outreach (PSO) Promotions Committee (University-level)</a:t>
            </a:r>
          </a:p>
        </p:txBody>
      </p:sp>
      <p:sp>
        <p:nvSpPr>
          <p:cNvPr id="6" name="TextBox 9">
            <a:extLst>
              <a:ext uri="{FF2B5EF4-FFF2-40B4-BE49-F238E27FC236}">
                <a16:creationId xmlns:a16="http://schemas.microsoft.com/office/drawing/2014/main" id="{EEA914C1-E70D-B8CE-9EDB-33F505C9C52E}"/>
              </a:ext>
            </a:extLst>
          </p:cNvPr>
          <p:cNvSpPr txBox="1"/>
          <p:nvPr/>
        </p:nvSpPr>
        <p:spPr>
          <a:xfrm>
            <a:off x="1428503" y="1957328"/>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a:solidFill>
                  <a:srgbClr val="000000"/>
                </a:solidFill>
                <a:latin typeface="Georgia" pitchFamily="18"/>
              </a:rPr>
              <a:t>October 5, 2026</a:t>
            </a:r>
            <a:endParaRPr lang="en-US" sz="1400" b="1" i="0" u="none" strike="noStrike" kern="1200" cap="none" spc="0" baseline="0">
              <a:solidFill>
                <a:srgbClr val="000000"/>
              </a:solidFill>
              <a:uFillTx/>
              <a:latin typeface="Georgia" pitchFamily="18"/>
            </a:endParaRPr>
          </a:p>
        </p:txBody>
      </p:sp>
      <p:sp>
        <p:nvSpPr>
          <p:cNvPr id="7" name="TextBox 11">
            <a:extLst>
              <a:ext uri="{FF2B5EF4-FFF2-40B4-BE49-F238E27FC236}">
                <a16:creationId xmlns:a16="http://schemas.microsoft.com/office/drawing/2014/main" id="{D92E6E8C-1D2D-673E-68C3-4CF795EEE17F}"/>
              </a:ext>
            </a:extLst>
          </p:cNvPr>
          <p:cNvSpPr txBox="1"/>
          <p:nvPr/>
        </p:nvSpPr>
        <p:spPr>
          <a:xfrm>
            <a:off x="2190500" y="2322565"/>
            <a:ext cx="8386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Promotions dossiers due to the Office of the Vice President for Public Service and Outreach</a:t>
            </a:r>
          </a:p>
        </p:txBody>
      </p:sp>
      <p:sp>
        <p:nvSpPr>
          <p:cNvPr id="8" name="TextBox 13">
            <a:extLst>
              <a:ext uri="{FF2B5EF4-FFF2-40B4-BE49-F238E27FC236}">
                <a16:creationId xmlns:a16="http://schemas.microsoft.com/office/drawing/2014/main" id="{8C3056FC-4961-BFFE-F295-02F4DC3265AA}"/>
              </a:ext>
            </a:extLst>
          </p:cNvPr>
          <p:cNvSpPr txBox="1"/>
          <p:nvPr/>
        </p:nvSpPr>
        <p:spPr>
          <a:xfrm>
            <a:off x="1428503" y="2917777"/>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Georgia" pitchFamily="18"/>
              </a:rPr>
              <a:t>November 5, 2026</a:t>
            </a:r>
          </a:p>
        </p:txBody>
      </p:sp>
      <p:sp>
        <p:nvSpPr>
          <p:cNvPr id="9" name="TextBox 15">
            <a:extLst>
              <a:ext uri="{FF2B5EF4-FFF2-40B4-BE49-F238E27FC236}">
                <a16:creationId xmlns:a16="http://schemas.microsoft.com/office/drawing/2014/main" id="{DBD6BED9-6289-7853-96E0-6FF5976F443F}"/>
              </a:ext>
            </a:extLst>
          </p:cNvPr>
          <p:cNvSpPr txBox="1"/>
          <p:nvPr/>
        </p:nvSpPr>
        <p:spPr>
          <a:xfrm>
            <a:off x="2190500" y="3230001"/>
            <a:ext cx="622381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a:effectLst/>
                <a:latin typeface="Georgia" panose="02040502050405020303" pitchFamily="18" charset="0"/>
              </a:rPr>
              <a:t>University committee deliberations </a:t>
            </a:r>
            <a:endParaRPr lang="en-US" sz="1400" b="0" i="0" u="none" strike="noStrike" kern="1200" cap="none" spc="0" baseline="0">
              <a:solidFill>
                <a:srgbClr val="000000"/>
              </a:solidFill>
              <a:uFillTx/>
              <a:latin typeface="Georgia" panose="02040502050405020303" pitchFamily="18" charset="0"/>
              <a:cs typeface="Merriweather" pitchFamily="2"/>
            </a:endParaRPr>
          </a:p>
        </p:txBody>
      </p:sp>
      <p:sp>
        <p:nvSpPr>
          <p:cNvPr id="12" name="TextBox 4">
            <a:extLst>
              <a:ext uri="{FF2B5EF4-FFF2-40B4-BE49-F238E27FC236}">
                <a16:creationId xmlns:a16="http://schemas.microsoft.com/office/drawing/2014/main" id="{3A8C5086-9791-60A9-A408-59B9559E775F}"/>
              </a:ext>
            </a:extLst>
          </p:cNvPr>
          <p:cNvSpPr txBox="1"/>
          <p:nvPr/>
        </p:nvSpPr>
        <p:spPr>
          <a:xfrm>
            <a:off x="1306583" y="3691326"/>
            <a:ext cx="6100483"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BA0C2F"/>
                </a:solidFill>
                <a:uFillTx/>
                <a:latin typeface="Georgia" pitchFamily="18"/>
              </a:rPr>
              <a:t>January</a:t>
            </a:r>
            <a:r>
              <a:rPr lang="en-US" sz="1400" b="1">
                <a:solidFill>
                  <a:srgbClr val="BA0C2F"/>
                </a:solidFill>
                <a:latin typeface="Georgia" pitchFamily="18"/>
              </a:rPr>
              <a:t> 6, 2027</a:t>
            </a:r>
            <a:endParaRPr lang="en-US" sz="1400" b="1" i="0" u="none" strike="noStrike" kern="1200" cap="none" spc="0" baseline="0">
              <a:solidFill>
                <a:srgbClr val="BA0C2F"/>
              </a:solidFill>
              <a:uFillTx/>
              <a:latin typeface="Georgia" pitchFamily="18"/>
            </a:endParaRPr>
          </a:p>
        </p:txBody>
      </p:sp>
      <p:sp>
        <p:nvSpPr>
          <p:cNvPr id="13" name="TextBox 8">
            <a:extLst>
              <a:ext uri="{FF2B5EF4-FFF2-40B4-BE49-F238E27FC236}">
                <a16:creationId xmlns:a16="http://schemas.microsoft.com/office/drawing/2014/main" id="{C44D04CF-1A3C-6627-7A4A-B3789BA64851}"/>
              </a:ext>
            </a:extLst>
          </p:cNvPr>
          <p:cNvSpPr txBox="1"/>
          <p:nvPr/>
        </p:nvSpPr>
        <p:spPr>
          <a:xfrm>
            <a:off x="2190500" y="4053825"/>
            <a:ext cx="817357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Promotions due to the Office of the Senior Vice President for Academic Affairs and Provost</a:t>
            </a:r>
          </a:p>
        </p:txBody>
      </p:sp>
      <p:sp>
        <p:nvSpPr>
          <p:cNvPr id="3" name="Text Placeholder 3">
            <a:extLst>
              <a:ext uri="{FF2B5EF4-FFF2-40B4-BE49-F238E27FC236}">
                <a16:creationId xmlns:a16="http://schemas.microsoft.com/office/drawing/2014/main" id="{C4E8EB6B-1117-0946-977E-BEA22D553912}"/>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1333B3-B32C-1316-6507-BBBCC63B92ED}"/>
              </a:ext>
            </a:extLst>
          </p:cNvPr>
          <p:cNvSpPr txBox="1">
            <a:spLocks noGrp="1"/>
          </p:cNvSpPr>
          <p:nvPr>
            <p:ph type="title" idx="4294967295"/>
          </p:nvPr>
        </p:nvSpPr>
        <p:spPr>
          <a:xfrm>
            <a:off x="1679575" y="185738"/>
            <a:ext cx="8897938" cy="5683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1"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r>
              <a:rPr kumimoji="0" lang="en-US" sz="3600" b="0" i="0" u="none" strike="noStrike" kern="1200" cap="none" spc="0" normalizeH="0" baseline="0" noProof="0">
                <a:ln>
                  <a:noFill/>
                </a:ln>
                <a:solidFill>
                  <a:srgbClr val="BA0C2F"/>
                </a:solidFill>
                <a:effectLst/>
                <a:uLnTx/>
                <a:uFillTx/>
                <a:latin typeface="Oswald Light" pitchFamily="2"/>
              </a:rPr>
              <a:t>Promotions Calendar 2026-2027 (3)</a:t>
            </a:r>
            <a:endParaRPr kumimoji="0" lang="en-US" sz="3600" b="0" i="0" u="none" strike="noStrike" kern="1200" cap="none" spc="0" normalizeH="0" baseline="0" noProof="0" dirty="0">
              <a:ln>
                <a:noFill/>
              </a:ln>
              <a:solidFill>
                <a:srgbClr val="BA0C2F"/>
              </a:solidFill>
              <a:effectLst/>
              <a:uLnTx/>
              <a:uFillTx/>
              <a:latin typeface="Oswald Light" pitchFamily="2"/>
            </a:endParaRPr>
          </a:p>
        </p:txBody>
      </p:sp>
      <p:sp>
        <p:nvSpPr>
          <p:cNvPr id="5" name="TextBox 6">
            <a:extLst>
              <a:ext uri="{FF2B5EF4-FFF2-40B4-BE49-F238E27FC236}">
                <a16:creationId xmlns:a16="http://schemas.microsoft.com/office/drawing/2014/main" id="{14A05EBB-7F7C-BE72-B00B-7F210E83E141}"/>
              </a:ext>
            </a:extLst>
          </p:cNvPr>
          <p:cNvSpPr txBox="1"/>
          <p:nvPr/>
        </p:nvSpPr>
        <p:spPr>
          <a:xfrm>
            <a:off x="1519522" y="1553839"/>
            <a:ext cx="610048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Georgia" pitchFamily="18"/>
              </a:rPr>
              <a:t>NOTE:</a:t>
            </a:r>
          </a:p>
        </p:txBody>
      </p:sp>
      <p:sp>
        <p:nvSpPr>
          <p:cNvPr id="4" name="TextBox 7">
            <a:extLst>
              <a:ext uri="{FF2B5EF4-FFF2-40B4-BE49-F238E27FC236}">
                <a16:creationId xmlns:a16="http://schemas.microsoft.com/office/drawing/2014/main" id="{2B2C8232-9FDE-A59F-D710-0A902A6E10DB}"/>
              </a:ext>
            </a:extLst>
          </p:cNvPr>
          <p:cNvSpPr txBox="1"/>
          <p:nvPr/>
        </p:nvSpPr>
        <p:spPr>
          <a:xfrm>
            <a:off x="2268187" y="2174187"/>
            <a:ext cx="7637818" cy="4580677"/>
          </a:xfrm>
          <a:prstGeom prst="rect">
            <a:avLst/>
          </a:prstGeom>
          <a:noFill/>
          <a:ln cap="flat">
            <a:noFill/>
          </a:ln>
        </p:spPr>
        <p:txBody>
          <a:bodyPr vert="horz" wrap="square" lIns="91440" tIns="45720" rIns="91440" bIns="45720" anchor="ctr" anchorCtr="0" compatLnSpc="1">
            <a:spAutoFit/>
          </a:bodyPr>
          <a:lstStyle/>
          <a:p>
            <a:pPr marL="285750" marR="0" lvl="0" indent="-285750" algn="l" defTabSz="914400" rtl="0" fontAlgn="auto" hangingPunct="1">
              <a:lnSpc>
                <a:spcPct val="150000"/>
              </a:lnSpc>
              <a:spcBef>
                <a:spcPts val="600"/>
              </a:spcBef>
              <a:spcAft>
                <a:spcPts val="12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Immediately following university committee deliberations, Unit Directors/Deans/Department Heads will be notified of any dossier in their respective unit that was not recommended for promotion by the PSO Promotions Committee.</a:t>
            </a:r>
          </a:p>
          <a:p>
            <a:pPr marL="285750" marR="0" lvl="0" indent="-285750" algn="l" defTabSz="914400" rtl="0" fontAlgn="auto" hangingPunct="1">
              <a:lnSpc>
                <a:spcPct val="150000"/>
              </a:lnSpc>
              <a:spcBef>
                <a:spcPts val="600"/>
              </a:spcBef>
              <a:spcAft>
                <a:spcPts val="12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Appeal requests for any dossier not recommended by the committee must be submitted to the Vice President for Public Service and Outreach within seven days after notification of an unapproved recommendation.</a:t>
            </a:r>
          </a:p>
          <a:p>
            <a:pPr marL="285750" marR="0" lvl="0" indent="-285750" algn="l" defTabSz="914400" rtl="0" fontAlgn="auto" hangingPunct="1">
              <a:lnSpc>
                <a:spcPct val="150000"/>
              </a:lnSpc>
              <a:spcBef>
                <a:spcPts val="600"/>
              </a:spcBef>
              <a:spcAft>
                <a:spcPts val="1200"/>
              </a:spcAft>
              <a:buSzPct val="100000"/>
              <a:buFont typeface="Arial" pitchFamily="34"/>
              <a:buChar char="•"/>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Georgia" pitchFamily="18"/>
              </a:rPr>
              <a:t>Final promotion decision and notification is sent to Unit Directors, Deans, or Department Heads after approval for promotion from Provost and President.</a:t>
            </a: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Georgia" pitchFamily="18"/>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Georgia" pitchFamily="18"/>
            </a:endParaRPr>
          </a:p>
          <a:p>
            <a:pPr marL="0"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a:endParaRPr>
          </a:p>
        </p:txBody>
      </p:sp>
      <p:sp>
        <p:nvSpPr>
          <p:cNvPr id="3" name="Text Placeholder 3">
            <a:extLst>
              <a:ext uri="{FF2B5EF4-FFF2-40B4-BE49-F238E27FC236}">
                <a16:creationId xmlns:a16="http://schemas.microsoft.com/office/drawing/2014/main" id="{6DAE70DD-736B-8EBF-D753-E10DF85493E7}"/>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A0AFCF-7BA2-57A6-EDD3-ADF97935C33E}"/>
              </a:ext>
            </a:extLst>
          </p:cNvPr>
          <p:cNvSpPr txBox="1">
            <a:spLocks noGrp="1"/>
          </p:cNvSpPr>
          <p:nvPr>
            <p:ph type="title" idx="4294967295"/>
          </p:nvPr>
        </p:nvSpPr>
        <p:spPr>
          <a:xfrm>
            <a:off x="639763" y="2073275"/>
            <a:ext cx="10028237"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Pct val="100000"/>
              <a:buFont typeface="Arial"/>
              <a:buNone/>
              <a:tabLst/>
              <a:defRPr/>
            </a:pPr>
            <a:r>
              <a:rPr kumimoji="0" lang="en-US" sz="4800" b="0" i="0" u="none" strike="noStrike" kern="1200" cap="none" spc="0" normalizeH="0" baseline="0" noProof="0">
                <a:ln>
                  <a:noFill/>
                </a:ln>
                <a:solidFill>
                  <a:srgbClr val="FFFFFF"/>
                </a:solidFill>
                <a:effectLst/>
                <a:uLnTx/>
                <a:uFillTx/>
                <a:latin typeface="Oswald Light" pitchFamily="2"/>
              </a:rPr>
              <a:t>Guidelines for Appointment and Promotion</a:t>
            </a:r>
          </a:p>
          <a:p>
            <a:pPr marL="0" marR="0" lvl="0" indent="0" algn="ctr" defTabSz="914400" rtl="0" eaLnBrk="1" fontAlgn="auto" latinLnBrk="0" hangingPunct="1">
              <a:lnSpc>
                <a:spcPct val="100000"/>
              </a:lnSpc>
              <a:spcBef>
                <a:spcPts val="0"/>
              </a:spcBef>
              <a:spcAft>
                <a:spcPts val="0"/>
              </a:spcAft>
              <a:buClrTx/>
              <a:buSzPct val="100000"/>
              <a:buFont typeface="Arial"/>
              <a:buNone/>
              <a:tabLst/>
              <a:defRPr/>
            </a:pPr>
            <a:endParaRPr kumimoji="0" lang="en-US" sz="4800" b="1" i="0" u="none" strike="noStrike" kern="1200" cap="none" spc="0" normalizeH="0" baseline="0" noProof="0" dirty="0">
              <a:ln>
                <a:noFill/>
              </a:ln>
              <a:solidFill>
                <a:srgbClr val="FFFFFF"/>
              </a:solidFill>
              <a:effectLst/>
              <a:uLnTx/>
              <a:uFillTx/>
              <a:latin typeface="Arial"/>
              <a:cs typeface="Arial"/>
            </a:endParaRPr>
          </a:p>
        </p:txBody>
      </p:sp>
      <p:sp>
        <p:nvSpPr>
          <p:cNvPr id="4" name="Text Placeholder 3">
            <a:extLst>
              <a:ext uri="{FF2B5EF4-FFF2-40B4-BE49-F238E27FC236}">
                <a16:creationId xmlns:a16="http://schemas.microsoft.com/office/drawing/2014/main" id="{498F93A7-7E19-6AF2-627B-CFE3769985E2}"/>
              </a:ext>
            </a:extLst>
          </p:cNvPr>
          <p:cNvSpPr txBox="1">
            <a:spLocks noGrp="1"/>
          </p:cNvSpPr>
          <p:nvPr>
            <p:ph type="body" idx="4294967295"/>
          </p:nvPr>
        </p:nvSpPr>
        <p:spPr>
          <a:xfrm>
            <a:off x="879479" y="3033339"/>
            <a:ext cx="9788523" cy="1283945"/>
          </a:xfrm>
        </p:spPr>
        <p:txBody>
          <a:bodyPr>
            <a:normAutofit lnSpcReduction="10000"/>
          </a:bodyPr>
          <a:lstStyle/>
          <a:p>
            <a:pPr marL="0" lvl="0" indent="0" algn="r">
              <a:lnSpc>
                <a:spcPct val="100000"/>
              </a:lnSpc>
              <a:spcBef>
                <a:spcPts val="0"/>
              </a:spcBef>
              <a:buNone/>
            </a:pPr>
            <a:r>
              <a:rPr lang="en-US" b="1" dirty="0">
                <a:solidFill>
                  <a:srgbClr val="FFFFFF"/>
                </a:solidFill>
                <a:latin typeface="Georgia" pitchFamily="18"/>
                <a:cs typeface="Arial" pitchFamily="34"/>
              </a:rPr>
              <a:t>Danny Bivins</a:t>
            </a:r>
          </a:p>
          <a:p>
            <a:pPr marL="0" lvl="0" indent="0" algn="r">
              <a:lnSpc>
                <a:spcPct val="100000"/>
              </a:lnSpc>
              <a:spcBef>
                <a:spcPts val="0"/>
              </a:spcBef>
              <a:buNone/>
            </a:pPr>
            <a:r>
              <a:rPr lang="en-US" sz="1800" dirty="0">
                <a:solidFill>
                  <a:srgbClr val="FFFFFF"/>
                </a:solidFill>
                <a:latin typeface="Georgia" pitchFamily="18"/>
                <a:cs typeface="Arial" pitchFamily="34"/>
              </a:rPr>
              <a:t>Senior Public Service Associate</a:t>
            </a:r>
          </a:p>
          <a:p>
            <a:pPr marL="0" lvl="0" indent="0" algn="r">
              <a:lnSpc>
                <a:spcPct val="100000"/>
              </a:lnSpc>
              <a:spcBef>
                <a:spcPts val="0"/>
              </a:spcBef>
              <a:buNone/>
            </a:pPr>
            <a:r>
              <a:rPr lang="en-US" sz="1800" dirty="0">
                <a:solidFill>
                  <a:srgbClr val="FFFFFF"/>
                </a:solidFill>
                <a:latin typeface="Georgia" pitchFamily="18"/>
                <a:cs typeface="Arial" pitchFamily="34"/>
              </a:rPr>
              <a:t>(706) 583-0856</a:t>
            </a:r>
          </a:p>
          <a:p>
            <a:pPr marL="0" lvl="0" indent="0" algn="r">
              <a:lnSpc>
                <a:spcPct val="100000"/>
              </a:lnSpc>
              <a:spcBef>
                <a:spcPts val="0"/>
              </a:spcBef>
              <a:buNone/>
            </a:pPr>
            <a:r>
              <a:rPr lang="en-US" sz="1800" dirty="0">
                <a:solidFill>
                  <a:schemeClr val="bg1"/>
                </a:solidFill>
                <a:latin typeface="Georgia" pitchFamily="18"/>
                <a:cs typeface="Arial" pitchFamily="34"/>
                <a:hlinkClick r:id="rId3">
                  <a:extLst>
                    <a:ext uri="{A12FA001-AC4F-418D-AE19-62706E023703}">
                      <ahyp:hlinkClr xmlns:ahyp="http://schemas.microsoft.com/office/drawing/2018/hyperlinkcolor" val="tx"/>
                    </a:ext>
                  </a:extLst>
                </a:hlinkClick>
              </a:rPr>
              <a:t>dbivins@uga.edu</a:t>
            </a:r>
            <a:endParaRPr lang="en-US" sz="1800" dirty="0">
              <a:solidFill>
                <a:schemeClr val="bg1"/>
              </a:solidFill>
              <a:latin typeface="Georgia" pitchFamily="18"/>
              <a:cs typeface="Arial" pitchFamily="34"/>
            </a:endParaRPr>
          </a:p>
          <a:p>
            <a:pPr marL="0" lvl="0" indent="0" algn="r">
              <a:lnSpc>
                <a:spcPct val="100000"/>
              </a:lnSpc>
              <a:spcBef>
                <a:spcPts val="0"/>
              </a:spcBef>
              <a:buNone/>
            </a:pPr>
            <a:endParaRPr lang="en-US" sz="1800" dirty="0">
              <a:solidFill>
                <a:srgbClr val="FFFFFF"/>
              </a:solidFill>
              <a:latin typeface="Georgia" pitchFamily="18"/>
              <a:cs typeface="Arial"/>
            </a:endParaRPr>
          </a:p>
          <a:p>
            <a:pPr marL="0" lvl="0" indent="0" algn="r">
              <a:lnSpc>
                <a:spcPct val="100000"/>
              </a:lnSpc>
              <a:spcBef>
                <a:spcPts val="0"/>
              </a:spcBef>
              <a:buNone/>
            </a:pPr>
            <a:endParaRPr lang="en-US" sz="1800" dirty="0">
              <a:solidFill>
                <a:srgbClr val="FFFFFF"/>
              </a:solidFill>
              <a:latin typeface="Georgia" pitchFamily="18"/>
              <a:cs typeface="Arial"/>
            </a:endParaRPr>
          </a:p>
        </p:txBody>
      </p:sp>
      <p:pic>
        <p:nvPicPr>
          <p:cNvPr id="5" name="Picture 2" descr="UGA Public Service and Outreach logo">
            <a:extLst>
              <a:ext uri="{FF2B5EF4-FFF2-40B4-BE49-F238E27FC236}">
                <a16:creationId xmlns:a16="http://schemas.microsoft.com/office/drawing/2014/main" id="{8B6C54C9-D074-59BD-1266-5E0AE686467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5062" y="5000598"/>
            <a:ext cx="4687525" cy="1121725"/>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78">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D986AA17-7C67-E447-6AFB-F08B0F355918}"/>
              </a:ext>
            </a:extLst>
          </p:cNvPr>
          <p:cNvSpPr txBox="1">
            <a:spLocks noGrp="1"/>
          </p:cNvSpPr>
          <p:nvPr>
            <p:ph type="title" idx="4294967295"/>
          </p:nvPr>
        </p:nvSpPr>
        <p:spPr>
          <a:xfrm>
            <a:off x="761996" y="1307473"/>
            <a:ext cx="8897395" cy="568509"/>
          </a:xfrm>
          <a:prstGeom prst="rect">
            <a:avLst/>
          </a:prstGeom>
          <a:noFill/>
          <a:ln cap="flat">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3600" b="0" i="0" u="none" strike="noStrike" kern="1200" cap="none" spc="0" normalizeH="0" baseline="0" noProof="0" dirty="0">
                <a:ln>
                  <a:noFill/>
                </a:ln>
                <a:solidFill>
                  <a:srgbClr val="BA0C2F"/>
                </a:solidFill>
                <a:effectLst/>
                <a:uLnTx/>
                <a:uFillTx/>
                <a:latin typeface="Oswald Light" pitchFamily="2"/>
                <a:ea typeface="Arial"/>
                <a:cs typeface="Merriweather" pitchFamily="2"/>
              </a:rPr>
              <a:t>Public Service Assistant</a:t>
            </a:r>
          </a:p>
        </p:txBody>
      </p:sp>
      <p:sp>
        <p:nvSpPr>
          <p:cNvPr id="2" name="Text Placeholder 2">
            <a:extLst>
              <a:ext uri="{FF2B5EF4-FFF2-40B4-BE49-F238E27FC236}">
                <a16:creationId xmlns:a16="http://schemas.microsoft.com/office/drawing/2014/main" id="{7D8B3DDE-C493-7E86-AA7C-85DDFF511B15}"/>
              </a:ext>
            </a:extLst>
          </p:cNvPr>
          <p:cNvSpPr txBox="1">
            <a:spLocks noGrp="1"/>
          </p:cNvSpPr>
          <p:nvPr>
            <p:ph type="body" idx="4294967295"/>
          </p:nvPr>
        </p:nvSpPr>
        <p:spPr>
          <a:xfrm>
            <a:off x="1532964" y="2057400"/>
            <a:ext cx="9135038" cy="4114800"/>
          </a:xfrm>
        </p:spPr>
        <p:txBody>
          <a:bodyPr/>
          <a:lstStyle/>
          <a:p>
            <a:pPr marL="342900" lvl="0" indent="-342900" defTabSz="457200">
              <a:lnSpc>
                <a:spcPct val="100000"/>
              </a:lnSpc>
              <a:spcBef>
                <a:spcPts val="300"/>
              </a:spcBef>
              <a:spcAft>
                <a:spcPts val="1200"/>
              </a:spcAft>
            </a:pPr>
            <a:r>
              <a:rPr lang="en-US" sz="1400" dirty="0">
                <a:latin typeface="Georgia" pitchFamily="18"/>
                <a:cs typeface="Arial"/>
              </a:rPr>
              <a:t>Public service assistant is the sole entry level for public service faculty rank. </a:t>
            </a:r>
          </a:p>
          <a:p>
            <a:pPr marL="342900" lvl="0" indent="-342900" defTabSz="457200">
              <a:lnSpc>
                <a:spcPct val="100000"/>
              </a:lnSpc>
              <a:spcBef>
                <a:spcPts val="300"/>
              </a:spcBef>
              <a:spcAft>
                <a:spcPts val="1200"/>
              </a:spcAft>
            </a:pPr>
            <a:r>
              <a:rPr lang="en-US" sz="1400" dirty="0">
                <a:latin typeface="Georgia" pitchFamily="18"/>
                <a:cs typeface="Arial"/>
              </a:rPr>
              <a:t>This rank is comparable to that of assistant professor. </a:t>
            </a:r>
          </a:p>
          <a:p>
            <a:pPr marL="342900" lvl="0" indent="-342900" defTabSz="457200">
              <a:lnSpc>
                <a:spcPct val="150000"/>
              </a:lnSpc>
              <a:spcBef>
                <a:spcPts val="300"/>
              </a:spcBef>
              <a:spcAft>
                <a:spcPts val="1200"/>
              </a:spcAft>
            </a:pPr>
            <a:r>
              <a:rPr lang="en-US" sz="1400" dirty="0">
                <a:latin typeface="Georgia" pitchFamily="18"/>
                <a:cs typeface="Arial"/>
              </a:rPr>
              <a:t>Competency should be supported through academic preparation and/or experience appropriate to the duties and requirements of the position. </a:t>
            </a:r>
          </a:p>
          <a:p>
            <a:pPr marL="342900" lvl="0" indent="-342900" defTabSz="457200">
              <a:lnSpc>
                <a:spcPct val="100000"/>
              </a:lnSpc>
              <a:spcBef>
                <a:spcPts val="300"/>
              </a:spcBef>
              <a:spcAft>
                <a:spcPts val="1200"/>
              </a:spcAft>
            </a:pPr>
            <a:r>
              <a:rPr lang="en-US" sz="1400" dirty="0">
                <a:latin typeface="Georgia" pitchFamily="18"/>
                <a:cs typeface="Arial"/>
              </a:rPr>
              <a:t>An advanced degree is expected. </a:t>
            </a:r>
          </a:p>
          <a:p>
            <a:pPr marL="342900" lvl="0" indent="-342900" defTabSz="457200">
              <a:lnSpc>
                <a:spcPct val="100000"/>
              </a:lnSpc>
              <a:spcBef>
                <a:spcPts val="300"/>
              </a:spcBef>
              <a:spcAft>
                <a:spcPts val="1200"/>
              </a:spcAft>
            </a:pPr>
            <a:r>
              <a:rPr lang="en-US" sz="1400" dirty="0">
                <a:latin typeface="Georgia" pitchFamily="18"/>
                <a:cs typeface="Arial"/>
              </a:rPr>
              <a:t>A documented record of professional growth and development is required. </a:t>
            </a:r>
          </a:p>
          <a:p>
            <a:pPr marL="342900" lvl="0" indent="-342900" defTabSz="457200">
              <a:lnSpc>
                <a:spcPct val="100000"/>
              </a:lnSpc>
              <a:spcBef>
                <a:spcPts val="300"/>
              </a:spcBef>
              <a:spcAft>
                <a:spcPts val="1200"/>
              </a:spcAft>
            </a:pPr>
            <a:r>
              <a:rPr lang="en-US" sz="1400" dirty="0">
                <a:latin typeface="Georgia" pitchFamily="18"/>
                <a:cs typeface="Arial"/>
              </a:rPr>
              <a:t>A documented record of consistent productivity of superior quality in work assignments is required. </a:t>
            </a:r>
          </a:p>
          <a:p>
            <a:pPr marL="342900" lvl="0" indent="-342900" defTabSz="457200">
              <a:lnSpc>
                <a:spcPct val="100000"/>
              </a:lnSpc>
              <a:spcBef>
                <a:spcPts val="300"/>
              </a:spcBef>
              <a:spcAft>
                <a:spcPts val="1200"/>
              </a:spcAft>
            </a:pPr>
            <a:r>
              <a:rPr lang="en-US" sz="1400" dirty="0">
                <a:latin typeface="Georgia" pitchFamily="18"/>
                <a:cs typeface="Arial"/>
              </a:rPr>
              <a:t>Demonstrated impact is required. </a:t>
            </a:r>
          </a:p>
        </p:txBody>
      </p:sp>
      <p:sp>
        <p:nvSpPr>
          <p:cNvPr id="3" name="Text Placeholder 3">
            <a:extLst>
              <a:ext uri="{FF2B5EF4-FFF2-40B4-BE49-F238E27FC236}">
                <a16:creationId xmlns:a16="http://schemas.microsoft.com/office/drawing/2014/main" id="{02139FCA-AF0E-6ECB-A17E-F080871BAD90}"/>
              </a:ext>
            </a:extLst>
          </p:cNvPr>
          <p:cNvSpPr txBox="1">
            <a:spLocks noGrp="1"/>
          </p:cNvSpPr>
          <p:nvPr>
            <p:ph type="body" idx="4294967295"/>
          </p:nvPr>
        </p:nvSpPr>
        <p:spPr>
          <a:xfrm>
            <a:off x="6862407" y="6311042"/>
            <a:ext cx="4527551" cy="276560"/>
          </a:xfrm>
        </p:spPr>
        <p:txBody>
          <a:bodyPr>
            <a:normAutofit lnSpcReduction="10000"/>
          </a:bodyPr>
          <a:lstStyle/>
          <a:p>
            <a:pPr marL="0" lvl="0" indent="0" algn="r">
              <a:buNone/>
            </a:pPr>
            <a:r>
              <a:rPr lang="en-US" sz="1500" i="1" dirty="0" err="1">
                <a:solidFill>
                  <a:srgbClr val="FFFFFF"/>
                </a:solidFill>
                <a:latin typeface="Georgia" pitchFamily="18"/>
                <a:cs typeface="Arial"/>
              </a:rPr>
              <a:t>outreach.uga.edu</a:t>
            </a:r>
            <a:endParaRPr lang="en-US" sz="1500" i="1" dirty="0">
              <a:solidFill>
                <a:srgbClr val="FFFFFF"/>
              </a:solidFill>
              <a:latin typeface="Georgia" pitchFamily="18"/>
              <a:cs typeface="Arial"/>
            </a:endParaRPr>
          </a:p>
          <a:p>
            <a:pPr marL="0" lvl="0" indent="0" algn="r">
              <a:buNone/>
            </a:pPr>
            <a:endParaRPr lang="en-US" sz="1500" i="1" dirty="0">
              <a:solidFill>
                <a:srgbClr val="FFFFFF"/>
              </a:solidFill>
              <a:latin typeface="Georgia" pitchFamily="18"/>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21bc07bc-f20a-4f67-8e7b-3bc0d5a7c78b">
      <Terms xmlns="http://schemas.microsoft.com/office/infopath/2007/PartnerControls"/>
    </lcf76f155ced4ddcb4097134ff3c332f>
    <TaxCatchAll xmlns="74cff642-9cb9-4af8-9e90-9dc8dc67de7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10A335557272F47AF0BF1AB8C2F0AE6" ma:contentTypeVersion="18" ma:contentTypeDescription="Create a new document." ma:contentTypeScope="" ma:versionID="3111cad92fbe25aaa4819d0701607226">
  <xsd:schema xmlns:xsd="http://www.w3.org/2001/XMLSchema" xmlns:xs="http://www.w3.org/2001/XMLSchema" xmlns:p="http://schemas.microsoft.com/office/2006/metadata/properties" xmlns:ns1="http://schemas.microsoft.com/sharepoint/v3" xmlns:ns2="21bc07bc-f20a-4f67-8e7b-3bc0d5a7c78b" xmlns:ns3="74cff642-9cb9-4af8-9e90-9dc8dc67de75" targetNamespace="http://schemas.microsoft.com/office/2006/metadata/properties" ma:root="true" ma:fieldsID="472a41bad38988a11f8dff8aa6c6f597" ns1:_="" ns2:_="" ns3:_="">
    <xsd:import namespace="http://schemas.microsoft.com/sharepoint/v3"/>
    <xsd:import namespace="21bc07bc-f20a-4f67-8e7b-3bc0d5a7c78b"/>
    <xsd:import namespace="74cff642-9cb9-4af8-9e90-9dc8dc67de7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1bc07bc-f20a-4f67-8e7b-3bc0d5a7c7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61f6559-3fdf-4072-99e8-1c8ffe40d46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cff642-9cb9-4af8-9e90-9dc8dc67de75"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e649f28-214b-4795-bf6a-9f408f8e8851}" ma:internalName="TaxCatchAll" ma:showField="CatchAllData" ma:web="74cff642-9cb9-4af8-9e90-9dc8dc67de7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7C9605-4B3A-4939-9DB8-589E2CCD91CD}">
  <ds:schemaRefs>
    <ds:schemaRef ds:uri="http://schemas.microsoft.com/sharepoint/v3/contenttype/forms"/>
  </ds:schemaRefs>
</ds:datastoreItem>
</file>

<file path=customXml/itemProps2.xml><?xml version="1.0" encoding="utf-8"?>
<ds:datastoreItem xmlns:ds="http://schemas.openxmlformats.org/officeDocument/2006/customXml" ds:itemID="{170504E6-83AE-4468-8F81-F69AD91FE56F}">
  <ds:schemaRefs>
    <ds:schemaRef ds:uri="21bc07bc-f20a-4f67-8e7b-3bc0d5a7c78b"/>
    <ds:schemaRef ds:uri="74cff642-9cb9-4af8-9e90-9dc8dc67de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0A4CECC-9741-4CAC-9C19-B9A83803DD70}">
  <ds:schemaRefs>
    <ds:schemaRef ds:uri="21bc07bc-f20a-4f67-8e7b-3bc0d5a7c78b"/>
    <ds:schemaRef ds:uri="74cff642-9cb9-4af8-9e90-9dc8dc67de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widescreen-uga-presentation-template</Template>
  <TotalTime>271</TotalTime>
  <Words>3786</Words>
  <Application>Microsoft Macintosh PowerPoint</Application>
  <PresentationFormat>Widescreen</PresentationFormat>
  <Paragraphs>456</Paragraphs>
  <Slides>51</Slides>
  <Notes>51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51</vt:i4>
      </vt:variant>
    </vt:vector>
  </HeadingPairs>
  <TitlesOfParts>
    <vt:vector size="60" baseType="lpstr">
      <vt:lpstr>Arial</vt:lpstr>
      <vt:lpstr>Calibri</vt:lpstr>
      <vt:lpstr>Courier New</vt:lpstr>
      <vt:lpstr>Georgia</vt:lpstr>
      <vt:lpstr>Merriweather</vt:lpstr>
      <vt:lpstr>Oswald Light</vt:lpstr>
      <vt:lpstr>Times New Roman</vt:lpstr>
      <vt:lpstr>Wingdings</vt:lpstr>
      <vt:lpstr>Office Theme</vt:lpstr>
      <vt:lpstr>Guidelines for Promotion  and Appointment</vt:lpstr>
      <vt:lpstr>Agenda</vt:lpstr>
      <vt:lpstr>Where to Download</vt:lpstr>
      <vt:lpstr>Major Changes to Appointments &amp; Promotion Guidelines</vt:lpstr>
      <vt:lpstr>Promotions Calendar 2026-2027 (1)</vt:lpstr>
      <vt:lpstr>Promotions Calendar 2026-2027 (2)</vt:lpstr>
      <vt:lpstr>Promotions Calendar 2026-2027 (3)</vt:lpstr>
      <vt:lpstr>Guidelines for Appointment and Promotion </vt:lpstr>
      <vt:lpstr>Public Service Assistant</vt:lpstr>
      <vt:lpstr>Public Service Associate</vt:lpstr>
      <vt:lpstr>Public Service Associate - Continued</vt:lpstr>
      <vt:lpstr>Important for Associate Candidates!</vt:lpstr>
      <vt:lpstr>Important for Associate Candidates - Continued</vt:lpstr>
      <vt:lpstr>Senior Public Service Associate</vt:lpstr>
      <vt:lpstr>Senior Public Service Associate - Continued</vt:lpstr>
      <vt:lpstr>Important for Senior Associate Candidates!</vt:lpstr>
      <vt:lpstr>Important for Senior Associate Candidates - Continued</vt:lpstr>
      <vt:lpstr>Clarification of Terms</vt:lpstr>
      <vt:lpstr>Organizing a Dossier for Promotion</vt:lpstr>
      <vt:lpstr>Getting Started</vt:lpstr>
      <vt:lpstr>Verify Current Information</vt:lpstr>
      <vt:lpstr>File 1 Section A: Cover, Table of Contents, and Cover Letter</vt:lpstr>
      <vt:lpstr>Section B: Curriculum Vita</vt:lpstr>
      <vt:lpstr>I. The Resume</vt:lpstr>
      <vt:lpstr>II. Professional and Academic Service</vt:lpstr>
      <vt:lpstr>Remember to delineate new material from previous promotion period!</vt:lpstr>
      <vt:lpstr>III. Program Accomplishments</vt:lpstr>
      <vt:lpstr>Make it easy on your reviewers</vt:lpstr>
      <vt:lpstr>Remember your page limits</vt:lpstr>
      <vt:lpstr>IV. Scholarship</vt:lpstr>
      <vt:lpstr>V. Professional Development</vt:lpstr>
      <vt:lpstr>Other Possible Sections</vt:lpstr>
      <vt:lpstr>Section C: Job Description</vt:lpstr>
      <vt:lpstr>Section D: Documentation of Achievements</vt:lpstr>
      <vt:lpstr>Consider visual summary</vt:lpstr>
      <vt:lpstr>Section E: Letters of Evaluation</vt:lpstr>
      <vt:lpstr>Section E: Letters of Evaluation (Continued)</vt:lpstr>
      <vt:lpstr>File 2 Section F: Recommendation for Promotion</vt:lpstr>
      <vt:lpstr>New Recommendation Form</vt:lpstr>
      <vt:lpstr>Summary Narrative Since Last Promotion or Appointment</vt:lpstr>
      <vt:lpstr>File 3 Section F: Appendix with Performance Evaluation</vt:lpstr>
      <vt:lpstr>Submission Procedure</vt:lpstr>
      <vt:lpstr>Promotion Procedures</vt:lpstr>
      <vt:lpstr>Promotion Procedures (1) </vt:lpstr>
      <vt:lpstr>Promotion Procedures (2)</vt:lpstr>
      <vt:lpstr>Guidelines for Deliberations (Page 24)</vt:lpstr>
      <vt:lpstr>Guidelines for Deliberations</vt:lpstr>
      <vt:lpstr>Overall Considerations</vt:lpstr>
      <vt:lpstr>Deliberation Process</vt:lpstr>
      <vt:lpstr>Appeal Procedure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Mathis</dc:creator>
  <cp:lastModifiedBy>Kendra Hope Bryant</cp:lastModifiedBy>
  <cp:revision>20</cp:revision>
  <cp:lastPrinted>2023-03-16T20:47:51Z</cp:lastPrinted>
  <dcterms:created xsi:type="dcterms:W3CDTF">2018-03-14T16:59:35Z</dcterms:created>
  <dcterms:modified xsi:type="dcterms:W3CDTF">2026-03-31T13:37:58Z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0x010100910A335557272F47AF0BF1AB8C2F0AE6</vt:lpwstr>
  </property>
  <property fmtid="{D5CDD505-2E9C-101B-9397-08002B2CF9AE}" pid="3" name="Order">
    <vt:r8>8900000</vt:r8>
  </property>
  <property fmtid="{D5CDD505-2E9C-101B-9397-08002B2CF9AE}" pid="4" name="MediaServiceImageTags">
    <vt:lpwstr/>
  </property>
</Properties>
</file>